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3" r:id="rId1"/>
  </p:sldMasterIdLst>
  <p:notesMasterIdLst>
    <p:notesMasterId r:id="rId63"/>
  </p:notesMasterIdLst>
  <p:handoutMasterIdLst>
    <p:handoutMasterId r:id="rId64"/>
  </p:handoutMasterIdLst>
  <p:sldIdLst>
    <p:sldId id="626" r:id="rId2"/>
    <p:sldId id="525" r:id="rId3"/>
    <p:sldId id="531" r:id="rId4"/>
    <p:sldId id="665" r:id="rId5"/>
    <p:sldId id="666" r:id="rId6"/>
    <p:sldId id="667" r:id="rId7"/>
    <p:sldId id="668" r:id="rId8"/>
    <p:sldId id="669" r:id="rId9"/>
    <p:sldId id="670" r:id="rId10"/>
    <p:sldId id="671" r:id="rId11"/>
    <p:sldId id="672" r:id="rId12"/>
    <p:sldId id="673" r:id="rId13"/>
    <p:sldId id="674" r:id="rId14"/>
    <p:sldId id="675" r:id="rId15"/>
    <p:sldId id="676" r:id="rId16"/>
    <p:sldId id="677" r:id="rId17"/>
    <p:sldId id="730" r:id="rId18"/>
    <p:sldId id="731" r:id="rId19"/>
    <p:sldId id="732" r:id="rId20"/>
    <p:sldId id="781" r:id="rId21"/>
    <p:sldId id="782" r:id="rId22"/>
    <p:sldId id="783" r:id="rId23"/>
    <p:sldId id="784" r:id="rId24"/>
    <p:sldId id="785" r:id="rId25"/>
    <p:sldId id="786" r:id="rId26"/>
    <p:sldId id="787" r:id="rId27"/>
    <p:sldId id="788" r:id="rId28"/>
    <p:sldId id="789" r:id="rId29"/>
    <p:sldId id="790" r:id="rId30"/>
    <p:sldId id="791" r:id="rId31"/>
    <p:sldId id="792" r:id="rId32"/>
    <p:sldId id="793" r:id="rId33"/>
    <p:sldId id="733" r:id="rId34"/>
    <p:sldId id="734" r:id="rId35"/>
    <p:sldId id="735" r:id="rId36"/>
    <p:sldId id="736" r:id="rId37"/>
    <p:sldId id="737" r:id="rId38"/>
    <p:sldId id="738" r:id="rId39"/>
    <p:sldId id="739" r:id="rId40"/>
    <p:sldId id="740" r:id="rId41"/>
    <p:sldId id="741" r:id="rId42"/>
    <p:sldId id="742" r:id="rId43"/>
    <p:sldId id="743" r:id="rId44"/>
    <p:sldId id="744" r:id="rId45"/>
    <p:sldId id="745" r:id="rId46"/>
    <p:sldId id="746" r:id="rId47"/>
    <p:sldId id="747" r:id="rId48"/>
    <p:sldId id="748" r:id="rId49"/>
    <p:sldId id="749" r:id="rId50"/>
    <p:sldId id="750" r:id="rId51"/>
    <p:sldId id="751" r:id="rId52"/>
    <p:sldId id="752" r:id="rId53"/>
    <p:sldId id="753" r:id="rId54"/>
    <p:sldId id="754" r:id="rId55"/>
    <p:sldId id="755" r:id="rId56"/>
    <p:sldId id="756" r:id="rId57"/>
    <p:sldId id="757" r:id="rId58"/>
    <p:sldId id="758" r:id="rId59"/>
    <p:sldId id="759" r:id="rId60"/>
    <p:sldId id="780" r:id="rId61"/>
    <p:sldId id="696" r:id="rId62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30000"/>
      </a:spcBef>
      <a:spcAft>
        <a:spcPct val="0"/>
      </a:spcAft>
      <a:defRPr sz="20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20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20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20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20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CC"/>
    <a:srgbClr val="CCFFFF"/>
    <a:srgbClr val="FFFFCC"/>
    <a:srgbClr val="E9E9FF"/>
    <a:srgbClr val="F4F4F4"/>
    <a:srgbClr val="FF6600"/>
    <a:srgbClr val="FFCC00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91" autoAdjust="0"/>
    <p:restoredTop sz="95118" autoAdjust="0"/>
  </p:normalViewPr>
  <p:slideViewPr>
    <p:cSldViewPr snapToGrid="0">
      <p:cViewPr>
        <p:scale>
          <a:sx n="75" d="100"/>
          <a:sy n="75" d="100"/>
        </p:scale>
        <p:origin x="-2240" y="-9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40" y="0"/>
    </p:cViewPr>
  </p:outlineViewPr>
  <p:notesTextViewPr>
    <p:cViewPr>
      <p:scale>
        <a:sx n="129" d="100"/>
        <a:sy n="129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8405" cy="384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handoutMaster" Target="handoutMasters/handoutMaster1.xml"/><Relationship Id="rId65" Type="http://schemas.openxmlformats.org/officeDocument/2006/relationships/printerSettings" Target="printerSettings/printerSettings1.bin"/><Relationship Id="rId66" Type="http://schemas.openxmlformats.org/officeDocument/2006/relationships/presProps" Target="presProps.xml"/><Relationship Id="rId67" Type="http://schemas.openxmlformats.org/officeDocument/2006/relationships/viewProps" Target="viewProps.xml"/><Relationship Id="rId68" Type="http://schemas.openxmlformats.org/officeDocument/2006/relationships/theme" Target="theme/theme1.xml"/><Relationship Id="rId69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D:\dropbox\Dropbox\Dissertation\DataAnalysis\MturkData\WorkerInfo.xls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D:\dropbox\Dropbox\Dissertation\DataAnalysis\MturkData\WorkerInfo.xls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D:\dropbox\Dropbox\Dissertation\DataAnalysis\MturkData\WorkerInfo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86079432378645"/>
          <c:y val="0.0"/>
          <c:w val="0.678413227192755"/>
          <c:h val="0.935387934462737"/>
        </c:manualLayout>
      </c:layout>
      <c:pieChart>
        <c:varyColors val="1"/>
        <c:ser>
          <c:idx val="0"/>
          <c:order val="0"/>
          <c:dLbls>
            <c:dLbl>
              <c:idx val="0"/>
              <c:layout>
                <c:manualLayout>
                  <c:x val="-0.211987924725668"/>
                  <c:y val="0.116324979067247"/>
                </c:manualLayout>
              </c:layout>
              <c:spPr/>
              <c:txPr>
                <a:bodyPr/>
                <a:lstStyle/>
                <a:p>
                  <a:pPr>
                    <a:defRPr sz="1400" b="1">
                      <a:solidFill>
                        <a:srgbClr val="000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1"/>
              <c:spPr/>
              <c:txPr>
                <a:bodyPr/>
                <a:lstStyle/>
                <a:p>
                  <a:pPr>
                    <a:defRPr sz="1400" b="1">
                      <a:solidFill>
                        <a:srgbClr val="000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</a:defRPr>
                  </a:pPr>
                  <a:endParaRPr lang="en-US"/>
                </a:p>
              </c:txPr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</c:dLbl>
            <c:txPr>
              <a:bodyPr/>
              <a:lstStyle/>
              <a:p>
                <a:pPr>
                  <a:defRPr sz="1400" b="1">
                    <a:solidFill>
                      <a:srgbClr val="FFFFCC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1"/>
          </c:dLbls>
          <c:cat>
            <c:strRef>
              <c:f>Sheet6!$A$21:$A$22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Sheet6!$B$21:$B$22</c:f>
              <c:numCache>
                <c:formatCode>0.00%</c:formatCode>
                <c:ptCount val="2"/>
                <c:pt idx="0">
                  <c:v>0.4135</c:v>
                </c:pt>
                <c:pt idx="1">
                  <c:v>0.5865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dLbls>
            <c:txPr>
              <a:bodyPr/>
              <a:lstStyle/>
              <a:p>
                <a:pPr>
                  <a:defRPr sz="1800" b="1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Sheet7!$A$18:$A$22</c:f>
              <c:strCache>
                <c:ptCount val="5"/>
                <c:pt idx="0">
                  <c:v>Under 21</c:v>
                </c:pt>
                <c:pt idx="1">
                  <c:v>21-35</c:v>
                </c:pt>
                <c:pt idx="2">
                  <c:v>36-50</c:v>
                </c:pt>
                <c:pt idx="3">
                  <c:v>51-65</c:v>
                </c:pt>
                <c:pt idx="4">
                  <c:v>above 65</c:v>
                </c:pt>
              </c:strCache>
            </c:strRef>
          </c:cat>
          <c:val>
            <c:numRef>
              <c:f>Sheet7!$B$18:$B$22</c:f>
              <c:numCache>
                <c:formatCode>0%</c:formatCode>
                <c:ptCount val="5"/>
                <c:pt idx="0">
                  <c:v>0.11</c:v>
                </c:pt>
                <c:pt idx="1">
                  <c:v>0.690000000000001</c:v>
                </c:pt>
                <c:pt idx="2">
                  <c:v>0.16</c:v>
                </c:pt>
                <c:pt idx="3">
                  <c:v>0.03</c:v>
                </c:pt>
                <c:pt idx="4">
                  <c:v>0.01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40"/>
        <c:axId val="2121820136"/>
        <c:axId val="2121823208"/>
      </c:barChart>
      <c:catAx>
        <c:axId val="2121820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/>
          <a:lstStyle/>
          <a:p>
            <a:pPr>
              <a:defRPr sz="1800"/>
            </a:pPr>
            <a:endParaRPr lang="en-US"/>
          </a:p>
        </c:txPr>
        <c:crossAx val="2121823208"/>
        <c:crosses val="autoZero"/>
        <c:auto val="1"/>
        <c:lblAlgn val="ctr"/>
        <c:lblOffset val="100"/>
        <c:noMultiLvlLbl val="0"/>
      </c:catAx>
      <c:valAx>
        <c:axId val="2121823208"/>
        <c:scaling>
          <c:orientation val="minMax"/>
        </c:scaling>
        <c:delete val="0"/>
        <c:axPos val="l"/>
        <c:majorGridlines/>
        <c:numFmt formatCode="0%" sourceLinked="1"/>
        <c:majorTickMark val="none"/>
        <c:minorTickMark val="none"/>
        <c:tickLblPos val="nextTo"/>
        <c:txPr>
          <a:bodyPr/>
          <a:lstStyle/>
          <a:p>
            <a:pPr>
              <a:defRPr sz="1200"/>
            </a:pPr>
            <a:endParaRPr lang="en-US"/>
          </a:p>
        </c:txPr>
        <c:crossAx val="2121820136"/>
        <c:crosses val="autoZero"/>
        <c:crossBetween val="between"/>
      </c:valAx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0"/>
    </mc:Choice>
    <mc:Fallback>
      <c:style val="10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4339017464513"/>
          <c:y val="0.0508911192053007"/>
          <c:w val="0.697297083147625"/>
          <c:h val="0.901384322829628"/>
        </c:manualLayout>
      </c:layout>
      <c:pieChart>
        <c:varyColors val="1"/>
        <c:ser>
          <c:idx val="0"/>
          <c:order val="0"/>
          <c:dLbls>
            <c:dLbl>
              <c:idx val="0"/>
              <c:layout>
                <c:manualLayout>
                  <c:x val="-0.0999620527463315"/>
                  <c:y val="0.139721884587034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1"/>
              <c:layout>
                <c:manualLayout>
                  <c:x val="0.2572032387461"/>
                  <c:y val="-0.230081054375858"/>
                </c:manualLayout>
              </c:layout>
              <c:tx>
                <c:rich>
                  <a:bodyPr/>
                  <a:lstStyle/>
                  <a:p>
                    <a:r>
                      <a:rPr lang="en-US" sz="1400" dirty="0" smtClean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rPr>
                      <a:t>U</a:t>
                    </a:r>
                    <a:r>
                      <a:rPr lang="en-US" dirty="0" smtClean="0">
                        <a:solidFill>
                          <a:srgbClr val="000000"/>
                        </a:solidFill>
                      </a:rPr>
                      <a:t>ndergrad</a:t>
                    </a:r>
                    <a:r>
                      <a:rPr lang="en-US" dirty="0">
                        <a:solidFill>
                          <a:srgbClr val="000000"/>
                        </a:solidFill>
                      </a:rPr>
                      <a:t>
63%</a:t>
                    </a:r>
                    <a:endParaRPr lang="en-US" dirty="0"/>
                  </a:p>
                </c:rich>
              </c:tx>
              <c:showLegendKey val="0"/>
              <c:showVal val="0"/>
              <c:showCatName val="1"/>
              <c:showSerName val="0"/>
              <c:showPercent val="1"/>
              <c:showBubbleSize val="0"/>
            </c:dLbl>
            <c:dLbl>
              <c:idx val="2"/>
              <c:layout>
                <c:manualLayout>
                  <c:x val="0.0330291886591099"/>
                  <c:y val="0.132083406003158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</c:dLbl>
            <c:txPr>
              <a:bodyPr/>
              <a:lstStyle/>
              <a:p>
                <a:pPr>
                  <a:defRPr sz="1400" b="1">
                    <a:solidFill>
                      <a:srgbClr val="00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</c:dLbls>
          <c:cat>
            <c:strRef>
              <c:f>Sheet1!$A$23:$A$25</c:f>
              <c:strCache>
                <c:ptCount val="3"/>
                <c:pt idx="0">
                  <c:v>High School</c:v>
                </c:pt>
                <c:pt idx="1">
                  <c:v>Undergrad</c:v>
                </c:pt>
                <c:pt idx="2">
                  <c:v>Grad</c:v>
                </c:pt>
              </c:strCache>
            </c:strRef>
          </c:cat>
          <c:val>
            <c:numRef>
              <c:f>Sheet1!$B$23:$B$25</c:f>
              <c:numCache>
                <c:formatCode>0%</c:formatCode>
                <c:ptCount val="3"/>
                <c:pt idx="0">
                  <c:v>0.310000000000002</c:v>
                </c:pt>
                <c:pt idx="1">
                  <c:v>0.630000000000006</c:v>
                </c:pt>
                <c:pt idx="2">
                  <c:v>0.06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5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07" tIns="47753" rIns="95507" bIns="47753" numCol="1" anchor="t" anchorCtr="0" compatLnSpc="1">
            <a:prstTxWarp prst="textNoShape">
              <a:avLst/>
            </a:prstTxWarp>
          </a:bodyPr>
          <a:lstStyle>
            <a:lvl1pPr defTabSz="955675">
              <a:spcBef>
                <a:spcPct val="0"/>
              </a:spcBef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48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07" tIns="47753" rIns="95507" bIns="47753" numCol="1" anchor="t" anchorCtr="0" compatLnSpc="1">
            <a:prstTxWarp prst="textNoShape">
              <a:avLst/>
            </a:prstTxWarp>
          </a:bodyPr>
          <a:lstStyle>
            <a:lvl1pPr algn="r" defTabSz="955675">
              <a:spcBef>
                <a:spcPct val="0"/>
              </a:spcBef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48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1860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07" tIns="47753" rIns="95507" bIns="47753" numCol="1" anchor="b" anchorCtr="0" compatLnSpc="1">
            <a:prstTxWarp prst="textNoShape">
              <a:avLst/>
            </a:prstTxWarp>
          </a:bodyPr>
          <a:lstStyle>
            <a:lvl1pPr defTabSz="955675">
              <a:spcBef>
                <a:spcPct val="0"/>
              </a:spcBef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48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1860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07" tIns="47753" rIns="95507" bIns="47753" numCol="1" anchor="b" anchorCtr="0" compatLnSpc="1">
            <a:prstTxWarp prst="textNoShape">
              <a:avLst/>
            </a:prstTxWarp>
          </a:bodyPr>
          <a:lstStyle>
            <a:lvl1pPr algn="r" defTabSz="955675">
              <a:spcBef>
                <a:spcPct val="0"/>
              </a:spcBef>
              <a:defRPr sz="1300" smtClean="0"/>
            </a:lvl1pPr>
          </a:lstStyle>
          <a:p>
            <a:pPr>
              <a:defRPr/>
            </a:pPr>
            <a:fld id="{05B5D5C7-C276-401F-844D-8E7C72578C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5230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2.png>
</file>

<file path=ppt/media/image43.png>
</file>

<file path=ppt/media/image44.png>
</file>

<file path=ppt/media/image45.png>
</file>

<file path=ppt/media/image46.png>
</file>

<file path=ppt/media/image48.png>
</file>

<file path=ppt/media/image49.png>
</file>

<file path=ppt/media/image5.jpeg>
</file>

<file path=ppt/media/image51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01" tIns="48552" rIns="97101" bIns="48552" numCol="1" anchor="t" anchorCtr="0" compatLnSpc="1">
            <a:prstTxWarp prst="textNoShape">
              <a:avLst/>
            </a:prstTxWarp>
          </a:bodyPr>
          <a:lstStyle>
            <a:lvl1pPr defTabSz="973138">
              <a:spcBef>
                <a:spcPct val="0"/>
              </a:spcBef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01" tIns="48552" rIns="97101" bIns="48552" numCol="1" anchor="t" anchorCtr="0" compatLnSpc="1">
            <a:prstTxWarp prst="textNoShape">
              <a:avLst/>
            </a:prstTxWarp>
          </a:bodyPr>
          <a:lstStyle>
            <a:lvl1pPr algn="r" defTabSz="973138">
              <a:spcBef>
                <a:spcPct val="0"/>
              </a:spcBef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40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19138"/>
            <a:ext cx="4799012" cy="35988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09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01" tIns="48552" rIns="97101" bIns="4855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809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860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01" tIns="48552" rIns="97101" bIns="48552" numCol="1" anchor="b" anchorCtr="0" compatLnSpc="1">
            <a:prstTxWarp prst="textNoShape">
              <a:avLst/>
            </a:prstTxWarp>
          </a:bodyPr>
          <a:lstStyle>
            <a:lvl1pPr defTabSz="973138">
              <a:spcBef>
                <a:spcPct val="0"/>
              </a:spcBef>
              <a:defRPr sz="13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09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18600"/>
            <a:ext cx="3170238" cy="481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01" tIns="48552" rIns="97101" bIns="48552" numCol="1" anchor="b" anchorCtr="0" compatLnSpc="1">
            <a:prstTxWarp prst="textNoShape">
              <a:avLst/>
            </a:prstTxWarp>
          </a:bodyPr>
          <a:lstStyle>
            <a:lvl1pPr algn="r" defTabSz="973138">
              <a:spcBef>
                <a:spcPct val="0"/>
              </a:spcBef>
              <a:defRPr sz="1300" smtClean="0"/>
            </a:lvl1pPr>
          </a:lstStyle>
          <a:p>
            <a:pPr>
              <a:defRPr/>
            </a:pPr>
            <a:fld id="{1DED543A-2375-4EF9-B217-84AF61C580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246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31B0232-0E24-44A5-A1DA-602C990697D1}" type="slidenum">
              <a:rPr lang="en-US"/>
              <a:pPr/>
              <a:t>3</a:t>
            </a:fld>
            <a:endParaRPr lang="en-US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>
              <a:buFontTx/>
              <a:buChar char="-"/>
            </a:pPr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2879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395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6086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7504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i="1" dirty="0">
                <a:latin typeface="+mn-lt"/>
              </a:rPr>
              <a:t>“How do you feel letting mobile apps access your personal data for delivering targeted ads?”</a:t>
            </a:r>
            <a:r>
              <a:rPr lang="en-US" dirty="0">
                <a:latin typeface="+mn-lt"/>
              </a:rPr>
              <a:t> </a:t>
            </a:r>
          </a:p>
          <a:p>
            <a:r>
              <a:rPr lang="en-US" i="1" dirty="0">
                <a:latin typeface="+mn-lt"/>
              </a:rPr>
              <a:t>“How do you feel letting mobile apps sending your approximate location for market analysis purpose?”</a:t>
            </a:r>
            <a:r>
              <a:rPr lang="en-US" dirty="0">
                <a:latin typeface="+mn-lt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660BC0-75C7-4A0E-BC85-631CD6CD19AA}" type="slidenum">
              <a:rPr lang="en-US" smtClean="0"/>
              <a:t>47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Q1:</a:t>
            </a:r>
            <a:r>
              <a:rPr lang="en-US" baseline="0" dirty="0" smtClean="0"/>
              <a:t> users were asked only 1 question that separate them into two groups, group1(advanced users, conservatives),  group2 (fence-sitters, unconcerned)</a:t>
            </a:r>
          </a:p>
          <a:p>
            <a:endParaRPr lang="en-US" baseline="0" dirty="0" smtClean="0"/>
          </a:p>
          <a:p>
            <a:r>
              <a:rPr lang="en-US" baseline="0" dirty="0" smtClean="0"/>
              <a:t>Q1..</a:t>
            </a:r>
            <a:r>
              <a:rPr lang="en-US" baseline="0" dirty="0" err="1" smtClean="0"/>
              <a:t>Qn</a:t>
            </a:r>
            <a:r>
              <a:rPr lang="en-US" baseline="0" dirty="0" smtClean="0"/>
              <a:t>: assume we found a perfect set of questions that can accurately classify users into the four clusters.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660BC0-75C7-4A0E-BC85-631CD6CD19AA}" type="slidenum">
              <a:rPr lang="en-US" smtClean="0"/>
              <a:t>48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(10/28/13 12:05) -----</a:t>
            </a:r>
          </a:p>
          <a:p>
            <a:r>
              <a:rPr lang="en-US"/>
              <a:t>Threshold here is 80%. PMP use 60% ~ 70%.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F9339-C7D7-2740-9BE8-BF0234F3633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099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420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852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97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2892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523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210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4225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1CB86-D7D8-42D6-A601-FC7FC4862D0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34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2362200"/>
            <a:ext cx="7772400" cy="109538"/>
          </a:xfrm>
          <a:custGeom>
            <a:avLst/>
            <a:gdLst>
              <a:gd name="G0" fmla="+- 618 0 0"/>
            </a:gdLst>
            <a:ahLst/>
            <a:cxnLst>
              <a:cxn ang="0">
                <a:pos x="0" y="0"/>
              </a:cxn>
              <a:cxn ang="0">
                <a:pos x="618" y="0"/>
              </a:cxn>
              <a:cxn ang="0">
                <a:pos x="618" y="1000"/>
              </a:cxn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  <a:defRPr/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914400"/>
            <a:ext cx="7772400" cy="13716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6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200" smtClean="0"/>
            </a:lvl1pPr>
          </a:lstStyle>
          <a:p>
            <a:pPr>
              <a:defRPr/>
            </a:pPr>
            <a:fld id="{C4FA4131-2543-4340-82DA-FEE80819D3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3838" y="152400"/>
            <a:ext cx="2001837" cy="5867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6738" y="152400"/>
            <a:ext cx="58547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6738" y="914400"/>
            <a:ext cx="39243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3438" y="914400"/>
            <a:ext cx="3924300" cy="5105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74675" y="152400"/>
            <a:ext cx="8001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914400"/>
            <a:ext cx="80010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2295" name="AutoShape 7"/>
          <p:cNvSpPr>
            <a:spLocks noChangeArrowheads="1"/>
          </p:cNvSpPr>
          <p:nvPr/>
        </p:nvSpPr>
        <p:spPr bwMode="auto">
          <a:xfrm>
            <a:off x="609600" y="762000"/>
            <a:ext cx="7958138" cy="109538"/>
          </a:xfrm>
          <a:custGeom>
            <a:avLst/>
            <a:gdLst>
              <a:gd name="G0" fmla="+- 585 0 0"/>
            </a:gdLst>
            <a:ahLst/>
            <a:cxnLst>
              <a:cxn ang="0">
                <a:pos x="0" y="0"/>
              </a:cxn>
              <a:cxn ang="0">
                <a:pos x="585" y="0"/>
              </a:cxn>
              <a:cxn ang="0">
                <a:pos x="585" y="1000"/>
              </a:cxn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solidFill>
            <a:schemeClr val="accent2"/>
          </a:solidFill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  <a:defRPr/>
            </a:pPr>
            <a:endParaRPr lang="en-US" sz="2400">
              <a:latin typeface="Times New Roman" pitchFamily="18" charset="0"/>
            </a:endParaRPr>
          </a:p>
        </p:txBody>
      </p:sp>
      <p:sp>
        <p:nvSpPr>
          <p:cNvPr id="12296" name="Line 8"/>
          <p:cNvSpPr>
            <a:spLocks noChangeShapeType="1"/>
          </p:cNvSpPr>
          <p:nvPr/>
        </p:nvSpPr>
        <p:spPr bwMode="auto">
          <a:xfrm flipV="1">
            <a:off x="609600" y="6477000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2310" name="Text Box 22"/>
          <p:cNvSpPr txBox="1">
            <a:spLocks noChangeArrowheads="1"/>
          </p:cNvSpPr>
          <p:nvPr userDrawn="1"/>
        </p:nvSpPr>
        <p:spPr bwMode="auto">
          <a:xfrm>
            <a:off x="576263" y="6583363"/>
            <a:ext cx="184150" cy="2746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>
              <a:defRPr/>
            </a:pPr>
            <a:endParaRPr lang="en-US" sz="1200"/>
          </a:p>
        </p:txBody>
      </p:sp>
      <p:sp>
        <p:nvSpPr>
          <p:cNvPr id="12314" name="Rectangle 26"/>
          <p:cNvSpPr>
            <a:spLocks noChangeArrowheads="1"/>
          </p:cNvSpPr>
          <p:nvPr userDrawn="1"/>
        </p:nvSpPr>
        <p:spPr bwMode="auto">
          <a:xfrm>
            <a:off x="0" y="6534150"/>
            <a:ext cx="2987675" cy="30797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  <a:defRPr/>
            </a:pPr>
            <a:r>
              <a:rPr lang="en-US" sz="1400" dirty="0">
                <a:latin typeface="Times New Roman" pitchFamily="18" charset="0"/>
              </a:rPr>
              <a:t>Copyright ©</a:t>
            </a:r>
            <a:r>
              <a:rPr lang="en-US" sz="1400" dirty="0" smtClean="0">
                <a:latin typeface="Times New Roman" pitchFamily="18" charset="0"/>
              </a:rPr>
              <a:t>2002-2013 </a:t>
            </a:r>
            <a:r>
              <a:rPr lang="en-US" sz="1400" dirty="0">
                <a:latin typeface="Times New Roman" pitchFamily="18" charset="0"/>
              </a:rPr>
              <a:t>Norman Sadeh</a:t>
            </a:r>
          </a:p>
        </p:txBody>
      </p:sp>
      <p:sp>
        <p:nvSpPr>
          <p:cNvPr id="12315" name="Rectangle 27"/>
          <p:cNvSpPr>
            <a:spLocks noChangeArrowheads="1"/>
          </p:cNvSpPr>
          <p:nvPr userDrawn="1"/>
        </p:nvSpPr>
        <p:spPr bwMode="auto">
          <a:xfrm>
            <a:off x="4646613" y="6550025"/>
            <a:ext cx="4222706" cy="276999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1200" i="1" dirty="0" smtClean="0"/>
              <a:t>Information</a:t>
            </a:r>
            <a:r>
              <a:rPr lang="en-US" sz="1200" i="1" baseline="0" dirty="0" smtClean="0"/>
              <a:t> Security &amp; Privacy</a:t>
            </a:r>
            <a:r>
              <a:rPr lang="en-US" sz="1200" i="1" dirty="0" smtClean="0"/>
              <a:t>– </a:t>
            </a:r>
            <a:r>
              <a:rPr lang="en-US" sz="1200" i="1" dirty="0"/>
              <a:t>Lect. </a:t>
            </a:r>
            <a:r>
              <a:rPr lang="en-US" sz="1200" i="1" dirty="0" smtClean="0"/>
              <a:t>19 </a:t>
            </a:r>
            <a:r>
              <a:rPr lang="en-US" sz="1200" i="1" dirty="0"/>
              <a:t>- Slide </a:t>
            </a:r>
            <a:fld id="{6B662ABA-26AA-4CC7-8EF2-C0B919A32A0A}" type="slidenum">
              <a:rPr lang="en-US" sz="1200" i="1"/>
              <a:pPr eaLnBrk="0" hangingPunct="0">
                <a:spcBef>
                  <a:spcPct val="50000"/>
                </a:spcBef>
                <a:defRPr/>
              </a:pPr>
              <a:t>‹#›</a:t>
            </a:fld>
            <a:endParaRPr lang="en-US" sz="1200" dirty="0">
              <a:latin typeface="Times New Roman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Verdana" pitchFamily="34" charset="0"/>
        </a:defRPr>
      </a:lvl9pPr>
    </p:titleStyle>
    <p:bodyStyle>
      <a:lvl1pPr marL="469900" indent="-469900" algn="l" rtl="0" eaLnBrk="0" fontAlgn="base" hangingPunct="0">
        <a:lnSpc>
          <a:spcPct val="110000"/>
        </a:lnSpc>
        <a:spcBef>
          <a:spcPct val="20000"/>
        </a:spcBef>
        <a:spcAft>
          <a:spcPct val="15000"/>
        </a:spcAft>
        <a:buClr>
          <a:schemeClr val="accent2"/>
        </a:buClr>
        <a:buFont typeface="Wingdings" pitchFamily="2" charset="2"/>
        <a:buChar char="o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908050" indent="-436563" algn="l" rtl="0" eaLnBrk="0" fontAlgn="base" hangingPunct="0">
        <a:lnSpc>
          <a:spcPct val="110000"/>
        </a:lnSpc>
        <a:spcBef>
          <a:spcPct val="20000"/>
        </a:spcBef>
        <a:spcAft>
          <a:spcPct val="15000"/>
        </a:spcAft>
        <a:buClr>
          <a:schemeClr val="accent2"/>
        </a:buClr>
        <a:buFont typeface="Wingdings" pitchFamily="2" charset="2"/>
        <a:buChar char="n"/>
        <a:defRPr sz="2600">
          <a:solidFill>
            <a:schemeClr val="tx1"/>
          </a:solidFill>
          <a:latin typeface="+mn-lt"/>
        </a:defRPr>
      </a:lvl2pPr>
      <a:lvl3pPr marL="1304925" indent="-395288" algn="l" rtl="0" eaLnBrk="0" fontAlgn="base" hangingPunct="0">
        <a:lnSpc>
          <a:spcPct val="110000"/>
        </a:lnSpc>
        <a:spcBef>
          <a:spcPct val="20000"/>
        </a:spcBef>
        <a:spcAft>
          <a:spcPct val="15000"/>
        </a:spcAft>
        <a:buClr>
          <a:schemeClr val="accent2"/>
        </a:buClr>
        <a:buFont typeface="Wingdings" pitchFamily="2" charset="2"/>
        <a:buChar char="o"/>
        <a:defRPr sz="2300">
          <a:solidFill>
            <a:schemeClr val="tx1"/>
          </a:solidFill>
          <a:latin typeface="+mn-lt"/>
        </a:defRPr>
      </a:lvl3pPr>
      <a:lvl4pPr marL="1693863" indent="-387350" algn="l" rtl="0" eaLnBrk="0" fontAlgn="base" hangingPunct="0">
        <a:lnSpc>
          <a:spcPct val="110000"/>
        </a:lnSpc>
        <a:spcBef>
          <a:spcPct val="20000"/>
        </a:spcBef>
        <a:spcAft>
          <a:spcPct val="15000"/>
        </a:spcAft>
        <a:buClr>
          <a:schemeClr val="accent2"/>
        </a:buClr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93913" indent="-398463" algn="l" rtl="0" eaLnBrk="0" fontAlgn="base" hangingPunct="0">
        <a:lnSpc>
          <a:spcPct val="110000"/>
        </a:lnSpc>
        <a:spcBef>
          <a:spcPct val="25000"/>
        </a:spcBef>
        <a:spcAft>
          <a:spcPct val="1500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51113" indent="-398463" algn="l" rtl="0" fontAlgn="base">
        <a:lnSpc>
          <a:spcPct val="110000"/>
        </a:lnSpc>
        <a:spcBef>
          <a:spcPct val="25000"/>
        </a:spcBef>
        <a:spcAft>
          <a:spcPct val="1500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3008313" indent="-398463" algn="l" rtl="0" fontAlgn="base">
        <a:lnSpc>
          <a:spcPct val="110000"/>
        </a:lnSpc>
        <a:spcBef>
          <a:spcPct val="25000"/>
        </a:spcBef>
        <a:spcAft>
          <a:spcPct val="1500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65513" indent="-398463" algn="l" rtl="0" fontAlgn="base">
        <a:lnSpc>
          <a:spcPct val="110000"/>
        </a:lnSpc>
        <a:spcBef>
          <a:spcPct val="25000"/>
        </a:spcBef>
        <a:spcAft>
          <a:spcPct val="1500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922713" indent="-398463" algn="l" rtl="0" fontAlgn="base">
        <a:lnSpc>
          <a:spcPct val="110000"/>
        </a:lnSpc>
        <a:spcBef>
          <a:spcPct val="25000"/>
        </a:spcBef>
        <a:spcAft>
          <a:spcPct val="1500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youtube.com/watch?feature=player_embedded&amp;v=oGXdlOi-B7s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4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4" Type="http://schemas.openxmlformats.org/officeDocument/2006/relationships/image" Target="../media/image36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5.png"/><Relationship Id="rId3" Type="http://schemas.openxmlformats.org/officeDocument/2006/relationships/image" Target="../media/image3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5.png"/><Relationship Id="rId3" Type="http://schemas.openxmlformats.org/officeDocument/2006/relationships/image" Target="../media/image38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5.png"/><Relationship Id="rId3" Type="http://schemas.openxmlformats.org/officeDocument/2006/relationships/image" Target="../media/image3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0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1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5.png"/><Relationship Id="rId3" Type="http://schemas.openxmlformats.org/officeDocument/2006/relationships/image" Target="../media/image46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7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png"/><Relationship Id="rId3" Type="http://schemas.openxmlformats.org/officeDocument/2006/relationships/image" Target="../media/image50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9016" y="969637"/>
            <a:ext cx="8943975" cy="1371600"/>
          </a:xfrm>
        </p:spPr>
        <p:txBody>
          <a:bodyPr/>
          <a:lstStyle/>
          <a:p>
            <a:pPr eaLnBrk="1" hangingPunct="1"/>
            <a:r>
              <a:rPr lang="en-US" b="1" dirty="0" smtClean="0">
                <a:solidFill>
                  <a:srgbClr val="3333CC"/>
                </a:solidFill>
              </a:rPr>
              <a:t>Mobile Security &amp; Privacy Revisited</a:t>
            </a:r>
          </a:p>
        </p:txBody>
      </p:sp>
      <p:sp>
        <p:nvSpPr>
          <p:cNvPr id="7171" name="Rectangle 7"/>
          <p:cNvSpPr>
            <a:spLocks noChangeArrowheads="1"/>
          </p:cNvSpPr>
          <p:nvPr/>
        </p:nvSpPr>
        <p:spPr bwMode="auto">
          <a:xfrm>
            <a:off x="2085975" y="3613150"/>
            <a:ext cx="48641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lnSpc>
                <a:spcPct val="110000"/>
              </a:lnSpc>
              <a:spcBef>
                <a:spcPct val="20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sz="2400"/>
              <a:t>Norman M. Sadeh</a:t>
            </a:r>
          </a:p>
          <a:p>
            <a:pPr algn="ctr">
              <a:lnSpc>
                <a:spcPct val="110000"/>
              </a:lnSpc>
              <a:spcBef>
                <a:spcPct val="20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sz="2400"/>
              <a:t>School of Computer Science</a:t>
            </a:r>
          </a:p>
          <a:p>
            <a:pPr algn="ctr">
              <a:lnSpc>
                <a:spcPct val="110000"/>
              </a:lnSpc>
              <a:spcBef>
                <a:spcPct val="20000"/>
              </a:spcBef>
              <a:spcAft>
                <a:spcPct val="1500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sz="2400"/>
              <a:t>Carnegie Mellon University</a:t>
            </a:r>
          </a:p>
        </p:txBody>
      </p:sp>
      <p:sp>
        <p:nvSpPr>
          <p:cNvPr id="7172" name="Rectangle 9"/>
          <p:cNvSpPr>
            <a:spLocks noChangeArrowheads="1"/>
          </p:cNvSpPr>
          <p:nvPr/>
        </p:nvSpPr>
        <p:spPr bwMode="auto">
          <a:xfrm>
            <a:off x="527050" y="555625"/>
            <a:ext cx="895191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>
              <a:spcBef>
                <a:spcPct val="0"/>
              </a:spcBef>
            </a:pPr>
            <a:r>
              <a:rPr lang="en-US" sz="2800" i="1">
                <a:solidFill>
                  <a:schemeClr val="accent2"/>
                </a:solidFill>
              </a:rPr>
              <a:t/>
            </a:r>
            <a:br>
              <a:rPr lang="en-US" sz="2800" i="1">
                <a:solidFill>
                  <a:schemeClr val="accent2"/>
                </a:solidFill>
              </a:rPr>
            </a:br>
            <a:r>
              <a:rPr lang="en-US" sz="3200" i="1">
                <a:solidFill>
                  <a:schemeClr val="accent2"/>
                </a:solidFill>
              </a:rPr>
              <a:t/>
            </a:r>
            <a:br>
              <a:rPr lang="en-US" sz="3200" i="1">
                <a:solidFill>
                  <a:schemeClr val="accent2"/>
                </a:solidFill>
              </a:rPr>
            </a:br>
            <a:r>
              <a:rPr lang="en-US" sz="3200">
                <a:solidFill>
                  <a:schemeClr val="tx2"/>
                </a:solidFill>
              </a:rPr>
              <a:t> </a:t>
            </a:r>
            <a:r>
              <a:rPr lang="en-US" sz="3200" b="1" i="1"/>
              <a:t>Information Security &amp; Privacy</a:t>
            </a:r>
          </a:p>
        </p:txBody>
      </p:sp>
      <p:sp>
        <p:nvSpPr>
          <p:cNvPr id="7173" name="Text Box 4"/>
          <p:cNvSpPr txBox="1">
            <a:spLocks noChangeArrowheads="1"/>
          </p:cNvSpPr>
          <p:nvPr/>
        </p:nvSpPr>
        <p:spPr bwMode="auto">
          <a:xfrm>
            <a:off x="879475" y="149226"/>
            <a:ext cx="6723565" cy="461665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2400" dirty="0">
                <a:latin typeface="Times New Roman" pitchFamily="18" charset="0"/>
              </a:rPr>
              <a:t>15-421/08-731 and </a:t>
            </a:r>
            <a:r>
              <a:rPr lang="en-US" sz="2400" dirty="0" smtClean="0">
                <a:latin typeface="Times New Roman" pitchFamily="18" charset="0"/>
              </a:rPr>
              <a:t>46</a:t>
            </a:r>
            <a:r>
              <a:rPr lang="en-US" sz="2400" dirty="0">
                <a:latin typeface="Times New Roman" pitchFamily="18" charset="0"/>
              </a:rPr>
              <a:t>-</a:t>
            </a:r>
            <a:r>
              <a:rPr lang="en-US" sz="2400" dirty="0" smtClean="0">
                <a:latin typeface="Times New Roman" pitchFamily="18" charset="0"/>
              </a:rPr>
              <a:t>869 </a:t>
            </a:r>
            <a:r>
              <a:rPr lang="en-US" sz="2400" dirty="0">
                <a:latin typeface="Times New Roman" pitchFamily="18" charset="0"/>
              </a:rPr>
              <a:t>--  Fall 2013 – Lecture </a:t>
            </a:r>
            <a:r>
              <a:rPr lang="en-US" sz="2400" dirty="0" smtClean="0">
                <a:latin typeface="Times New Roman" pitchFamily="18" charset="0"/>
              </a:rPr>
              <a:t>19</a:t>
            </a:r>
            <a:endParaRPr lang="en-US" sz="2400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561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Fixmo</a:t>
            </a:r>
            <a:r>
              <a:rPr lang="en-US" dirty="0" smtClean="0"/>
              <a:t>: Example of a Product</a:t>
            </a:r>
            <a:endParaRPr lang="en-US" dirty="0"/>
          </a:p>
        </p:txBody>
      </p:sp>
      <p:pic>
        <p:nvPicPr>
          <p:cNvPr id="154625" name="Picture 1"/>
          <p:cNvPicPr>
            <a:picLocks noChangeAspect="1" noChangeArrowheads="1"/>
          </p:cNvPicPr>
          <p:nvPr/>
        </p:nvPicPr>
        <p:blipFill>
          <a:blip r:embed="rId2" cstate="print"/>
          <a:srcRect l="12000" t="24000" r="13500" b="17333"/>
          <a:stretch>
            <a:fillRect/>
          </a:stretch>
        </p:blipFill>
        <p:spPr bwMode="auto">
          <a:xfrm>
            <a:off x="152399" y="1470661"/>
            <a:ext cx="8894053" cy="39395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533400" y="6019800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AES 256 bit encryption</a:t>
            </a:r>
            <a:endParaRPr lang="en-US" sz="1800" dirty="0"/>
          </a:p>
        </p:txBody>
      </p:sp>
      <p:sp>
        <p:nvSpPr>
          <p:cNvPr id="6" name="TextBox 5"/>
          <p:cNvSpPr txBox="1"/>
          <p:nvPr/>
        </p:nvSpPr>
        <p:spPr>
          <a:xfrm>
            <a:off x="6713316" y="5995686"/>
            <a:ext cx="13067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Source: </a:t>
            </a:r>
            <a:r>
              <a:rPr lang="en-US" sz="1200" i="1" dirty="0" err="1" smtClean="0"/>
              <a:t>Fixmo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0661745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Fixmo</a:t>
            </a:r>
            <a:r>
              <a:rPr lang="en-US" dirty="0" smtClean="0"/>
              <a:t> Sentinel Integrity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968" y="1041722"/>
            <a:ext cx="8001000" cy="5105400"/>
          </a:xfrm>
        </p:spPr>
        <p:txBody>
          <a:bodyPr/>
          <a:lstStyle/>
          <a:p>
            <a:r>
              <a:rPr lang="en-US" dirty="0" smtClean="0"/>
              <a:t>Device Integrity Verification &amp; Detection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Automated Response and Exploit Prevention</a:t>
            </a:r>
          </a:p>
          <a:p>
            <a:r>
              <a:rPr lang="en-US" dirty="0" smtClean="0"/>
              <a:t>Forensic Audit Reporting</a:t>
            </a:r>
            <a:endParaRPr lang="en-US" dirty="0"/>
          </a:p>
        </p:txBody>
      </p:sp>
      <p:pic>
        <p:nvPicPr>
          <p:cNvPr id="66562" name="Picture 2" descr="Sentinel Integrity Services Risk Alerts and Policy Violation Detectio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600200"/>
            <a:ext cx="9296400" cy="3096371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6713316" y="5995686"/>
            <a:ext cx="13067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Source: </a:t>
            </a:r>
            <a:r>
              <a:rPr lang="en-US" sz="1200" i="1" dirty="0" err="1" smtClean="0"/>
              <a:t>Fixmo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33279629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Fixmo</a:t>
            </a:r>
            <a:r>
              <a:rPr lang="en-US" dirty="0" smtClean="0"/>
              <a:t> Sentinel MDM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670" y="902825"/>
            <a:ext cx="8415216" cy="5105400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2600" dirty="0" smtClean="0"/>
              <a:t>Centrally </a:t>
            </a:r>
            <a:r>
              <a:rPr lang="en-US" sz="2600" b="1" dirty="0" smtClean="0"/>
              <a:t>configures and manages </a:t>
            </a:r>
            <a:r>
              <a:rPr lang="en-US" sz="2600" dirty="0" smtClean="0"/>
              <a:t>Android, </a:t>
            </a:r>
            <a:r>
              <a:rPr lang="en-US" sz="2600" dirty="0" err="1" smtClean="0"/>
              <a:t>iOS</a:t>
            </a:r>
            <a:r>
              <a:rPr lang="en-US" sz="2600" dirty="0" smtClean="0"/>
              <a:t> and Blackberry devices</a:t>
            </a:r>
          </a:p>
          <a:p>
            <a:pPr>
              <a:buFont typeface="Wingdings" pitchFamily="2" charset="2"/>
              <a:buChar char="q"/>
            </a:pPr>
            <a:r>
              <a:rPr lang="en-US" sz="2600" dirty="0" smtClean="0"/>
              <a:t>Centralized </a:t>
            </a:r>
            <a:r>
              <a:rPr lang="en-US" sz="2600" b="1" dirty="0" smtClean="0"/>
              <a:t>user and group management </a:t>
            </a:r>
            <a:r>
              <a:rPr lang="en-US" sz="2600" dirty="0" smtClean="0"/>
              <a:t>– active directory</a:t>
            </a:r>
          </a:p>
          <a:p>
            <a:pPr>
              <a:buFont typeface="Wingdings" pitchFamily="2" charset="2"/>
              <a:buChar char="q"/>
            </a:pPr>
            <a:r>
              <a:rPr lang="en-US" sz="2600" dirty="0" smtClean="0"/>
              <a:t>IT </a:t>
            </a:r>
            <a:r>
              <a:rPr lang="en-US" sz="2600" b="1" dirty="0" smtClean="0"/>
              <a:t>Policy management </a:t>
            </a:r>
            <a:r>
              <a:rPr lang="en-US" sz="2600" dirty="0" smtClean="0"/>
              <a:t>and security setting configuration</a:t>
            </a:r>
          </a:p>
          <a:p>
            <a:pPr>
              <a:buFont typeface="Wingdings" pitchFamily="2" charset="2"/>
              <a:buChar char="q"/>
            </a:pPr>
            <a:r>
              <a:rPr lang="en-US" sz="2600" b="1" dirty="0" smtClean="0"/>
              <a:t>Wireless commands to lock, reset and wipe mobile devices</a:t>
            </a:r>
          </a:p>
          <a:p>
            <a:pPr>
              <a:buFont typeface="Wingdings" pitchFamily="2" charset="2"/>
              <a:buChar char="q"/>
            </a:pPr>
            <a:r>
              <a:rPr lang="en-US" sz="2600" dirty="0" smtClean="0"/>
              <a:t>Device, carrier and </a:t>
            </a:r>
            <a:r>
              <a:rPr lang="en-US" sz="2600" b="1" dirty="0" smtClean="0"/>
              <a:t>location information reporting</a:t>
            </a:r>
            <a:r>
              <a:rPr lang="en-US" sz="2600" dirty="0" smtClean="0"/>
              <a:t> (GPS location)</a:t>
            </a:r>
          </a:p>
          <a:p>
            <a:pPr>
              <a:buFont typeface="Wingdings" pitchFamily="2" charset="2"/>
              <a:buChar char="q"/>
            </a:pPr>
            <a:r>
              <a:rPr lang="en-US" sz="2600" b="1" dirty="0" smtClean="0"/>
              <a:t>Compliance and audit reporting</a:t>
            </a:r>
          </a:p>
          <a:p>
            <a:pPr>
              <a:buFont typeface="Wingdings" pitchFamily="2" charset="2"/>
              <a:buChar char="q"/>
            </a:pP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5136291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FixMo</a:t>
            </a:r>
            <a:r>
              <a:rPr lang="en-US" dirty="0" smtClean="0"/>
              <a:t> </a:t>
            </a:r>
            <a:r>
              <a:rPr lang="en-US" dirty="0" err="1" smtClean="0"/>
              <a:t>SafeZone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345" y="914400"/>
            <a:ext cx="8681012" cy="5105400"/>
          </a:xfrm>
        </p:spPr>
        <p:txBody>
          <a:bodyPr/>
          <a:lstStyle/>
          <a:p>
            <a:r>
              <a:rPr lang="en-US" sz="2400" dirty="0" smtClean="0"/>
              <a:t>Creates </a:t>
            </a:r>
            <a:r>
              <a:rPr lang="en-US" sz="2400" b="1" dirty="0" smtClean="0"/>
              <a:t>secure workspace/container </a:t>
            </a:r>
            <a:r>
              <a:rPr lang="en-US" sz="2400" dirty="0" smtClean="0"/>
              <a:t>on the </a:t>
            </a:r>
            <a:r>
              <a:rPr lang="en-US" sz="2400" dirty="0" err="1" smtClean="0"/>
              <a:t>smartphone</a:t>
            </a:r>
            <a:r>
              <a:rPr lang="en-US" sz="2400" dirty="0" smtClean="0"/>
              <a:t> that is encrypted and managed by IT</a:t>
            </a:r>
          </a:p>
          <a:p>
            <a:pPr lvl="1">
              <a:buFont typeface="Wingdings" pitchFamily="2" charset="2"/>
              <a:buChar char="q"/>
            </a:pPr>
            <a:r>
              <a:rPr lang="en-US" sz="2000" dirty="0" smtClean="0"/>
              <a:t>Corporate email</a:t>
            </a:r>
          </a:p>
          <a:p>
            <a:pPr lvl="1">
              <a:buFont typeface="Wingdings" pitchFamily="2" charset="2"/>
              <a:buChar char="q"/>
            </a:pPr>
            <a:r>
              <a:rPr lang="en-US" sz="2000" dirty="0" smtClean="0"/>
              <a:t>Corporate documents</a:t>
            </a:r>
          </a:p>
          <a:p>
            <a:pPr lvl="1">
              <a:buFont typeface="Wingdings" pitchFamily="2" charset="2"/>
              <a:buChar char="q"/>
            </a:pPr>
            <a:r>
              <a:rPr lang="en-US" sz="2000" dirty="0" smtClean="0"/>
              <a:t>Corporate browsing (e.g. intranet, extranet)</a:t>
            </a:r>
          </a:p>
          <a:p>
            <a:pPr lvl="1">
              <a:buFont typeface="Wingdings" pitchFamily="2" charset="2"/>
              <a:buChar char="q"/>
            </a:pPr>
            <a:r>
              <a:rPr lang="en-US" sz="2000" dirty="0" smtClean="0"/>
              <a:t>Corporate apps (e.g. email, calendar, ERP access)</a:t>
            </a:r>
          </a:p>
          <a:p>
            <a:pPr lvl="1">
              <a:buFont typeface="Wingdings" pitchFamily="2" charset="2"/>
              <a:buChar char="q"/>
            </a:pPr>
            <a:r>
              <a:rPr lang="en-US" sz="2000" dirty="0" smtClean="0"/>
              <a:t>Secure camera</a:t>
            </a:r>
          </a:p>
          <a:p>
            <a:pPr lvl="1">
              <a:buFont typeface="Wingdings" pitchFamily="2" charset="2"/>
              <a:buChar char="q"/>
            </a:pPr>
            <a:r>
              <a:rPr lang="en-US" sz="2000" b="1" dirty="0" smtClean="0"/>
              <a:t>Can’t move data from consumer side to corporate container or vice versa</a:t>
            </a:r>
          </a:p>
          <a:p>
            <a:pPr lvl="1">
              <a:buFont typeface="Wingdings" pitchFamily="2" charset="2"/>
              <a:buChar char="q"/>
            </a:pPr>
            <a:r>
              <a:rPr lang="en-US" sz="2000" b="1" dirty="0" smtClean="0"/>
              <a:t>Can be wiped remotely</a:t>
            </a:r>
          </a:p>
          <a:p>
            <a:pPr lvl="1">
              <a:buFont typeface="Wingdings" pitchFamily="2" charset="2"/>
              <a:buChar char="q"/>
            </a:pPr>
            <a:r>
              <a:rPr lang="en-US" sz="2000" dirty="0" smtClean="0"/>
              <a:t>Video: </a:t>
            </a:r>
            <a:r>
              <a:rPr lang="en-US" sz="1600" dirty="0" smtClean="0">
                <a:hlinkClick r:id="rId2"/>
              </a:rPr>
              <a:t>http://www.youtube.com/watch?feature=player_embedded&amp;v=oGXdlOi-B7s</a:t>
            </a:r>
            <a:r>
              <a:rPr lang="en-US" sz="1600" dirty="0" smtClean="0"/>
              <a:t>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106171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FixMo</a:t>
            </a:r>
            <a:r>
              <a:rPr lang="en-US" dirty="0" smtClean="0"/>
              <a:t> </a:t>
            </a:r>
            <a:r>
              <a:rPr lang="en-US" dirty="0" err="1" smtClean="0"/>
              <a:t>SafeZone</a:t>
            </a:r>
            <a:endParaRPr lang="en-US" dirty="0"/>
          </a:p>
        </p:txBody>
      </p:sp>
      <p:pic>
        <p:nvPicPr>
          <p:cNvPr id="140290" name="Picture 2"/>
          <p:cNvPicPr>
            <a:picLocks noChangeAspect="1" noChangeArrowheads="1"/>
          </p:cNvPicPr>
          <p:nvPr/>
        </p:nvPicPr>
        <p:blipFill>
          <a:blip r:embed="rId2" cstate="print"/>
          <a:srcRect l="30000" t="29333" r="28500" b="30667"/>
          <a:stretch>
            <a:fillRect/>
          </a:stretch>
        </p:blipFill>
        <p:spPr bwMode="auto">
          <a:xfrm>
            <a:off x="70399" y="1180618"/>
            <a:ext cx="9200470" cy="4988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281958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Fixmo</a:t>
            </a:r>
            <a:r>
              <a:rPr lang="en-US" dirty="0" smtClean="0"/>
              <a:t> </a:t>
            </a:r>
            <a:r>
              <a:rPr lang="en-US" dirty="0" err="1" smtClean="0"/>
              <a:t>AppZone</a:t>
            </a:r>
            <a:endParaRPr lang="en-US" dirty="0"/>
          </a:p>
        </p:txBody>
      </p:sp>
      <p:pic>
        <p:nvPicPr>
          <p:cNvPr id="141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838200"/>
            <a:ext cx="7915956" cy="53426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988703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the Limitations of MDM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19" y="1099595"/>
            <a:ext cx="8368918" cy="5105400"/>
          </a:xfrm>
        </p:spPr>
        <p:txBody>
          <a:bodyPr/>
          <a:lstStyle/>
          <a:p>
            <a:r>
              <a:rPr lang="en-US" dirty="0" smtClean="0"/>
              <a:t>Blurring between private and work life</a:t>
            </a:r>
          </a:p>
          <a:p>
            <a:r>
              <a:rPr lang="en-US" dirty="0" smtClean="0"/>
              <a:t>Many non-corporate apps and functionality can be sources of vulnerability</a:t>
            </a:r>
          </a:p>
          <a:p>
            <a:pPr lvl="1"/>
            <a:r>
              <a:rPr lang="en-US" sz="2400" dirty="0" smtClean="0"/>
              <a:t>Posts on </a:t>
            </a:r>
            <a:r>
              <a:rPr lang="en-US" sz="2400" dirty="0" err="1" smtClean="0"/>
              <a:t>facebook</a:t>
            </a:r>
            <a:endParaRPr lang="en-US" sz="2400" dirty="0" smtClean="0"/>
          </a:p>
          <a:p>
            <a:pPr lvl="1"/>
            <a:r>
              <a:rPr lang="en-US" sz="2400" dirty="0" smtClean="0"/>
              <a:t>Location via foursquare</a:t>
            </a:r>
          </a:p>
          <a:p>
            <a:pPr lvl="1"/>
            <a:r>
              <a:rPr lang="en-US" sz="2400" dirty="0" smtClean="0"/>
              <a:t>Pictures that are geo-tagged</a:t>
            </a:r>
          </a:p>
          <a:p>
            <a:pPr lvl="1"/>
            <a:r>
              <a:rPr lang="en-US" sz="2400" dirty="0" smtClean="0"/>
              <a:t>Apps that leak sensitive information</a:t>
            </a:r>
          </a:p>
          <a:p>
            <a:pPr lvl="1"/>
            <a:r>
              <a:rPr lang="en-US" sz="2400" dirty="0" smtClean="0"/>
              <a:t>Colleagues that you have sent Gmail emails to</a:t>
            </a:r>
            <a:r>
              <a:rPr lang="en-US" sz="2400" dirty="0"/>
              <a:t> </a:t>
            </a:r>
            <a:endParaRPr lang="en-US" sz="2400" dirty="0" smtClean="0"/>
          </a:p>
          <a:p>
            <a:pPr lvl="1"/>
            <a:r>
              <a:rPr lang="en-US" sz="2400" dirty="0" smtClean="0"/>
              <a:t>And more…</a:t>
            </a:r>
          </a:p>
        </p:txBody>
      </p:sp>
    </p:spTree>
    <p:extLst>
      <p:ext uri="{BB962C8B-B14F-4D97-AF65-F5344CB8AC3E}">
        <p14:creationId xmlns:p14="http://schemas.microsoft.com/office/powerpoint/2010/main" val="25229880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218" y="2800719"/>
            <a:ext cx="8877782" cy="1362075"/>
          </a:xfrm>
        </p:spPr>
        <p:txBody>
          <a:bodyPr/>
          <a:lstStyle/>
          <a:p>
            <a:r>
              <a:rPr lang="en-US" sz="3900" dirty="0" smtClean="0">
                <a:solidFill>
                  <a:schemeClr val="tx1"/>
                </a:solidFill>
              </a:rPr>
              <a:t>Mobile APP SECURITY AND PRIVACY</a:t>
            </a:r>
            <a:endParaRPr lang="en-US" sz="3900" dirty="0">
              <a:solidFill>
                <a:srgbClr val="33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51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Apps Often Collect More than They Need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419600" y="6591300"/>
            <a:ext cx="4724400" cy="228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 November 2013 - Slide </a:t>
            </a:r>
            <a:fld id="{920741BD-0B0F-4AE9-97D4-C0B0E19A02C6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Picture 5" descr="pandora_logo.jpg"/>
          <p:cNvPicPr>
            <a:picLocks noChangeAspect="1"/>
          </p:cNvPicPr>
          <p:nvPr/>
        </p:nvPicPr>
        <p:blipFill>
          <a:blip r:embed="rId2" cstate="print"/>
          <a:srcRect l="15034" t="6682" r="14806" b="6454"/>
          <a:stretch>
            <a:fillRect/>
          </a:stretch>
        </p:blipFill>
        <p:spPr>
          <a:xfrm>
            <a:off x="1103437" y="1925063"/>
            <a:ext cx="762000" cy="707571"/>
          </a:xfrm>
          <a:prstGeom prst="rect">
            <a:avLst/>
          </a:prstGeom>
        </p:spPr>
      </p:pic>
      <p:pic>
        <p:nvPicPr>
          <p:cNvPr id="7" name="Picture 6" descr="Path™Larg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79637" y="2763263"/>
            <a:ext cx="685800" cy="685800"/>
          </a:xfrm>
          <a:prstGeom prst="rect">
            <a:avLst/>
          </a:prstGeom>
        </p:spPr>
      </p:pic>
      <p:pic>
        <p:nvPicPr>
          <p:cNvPr id="8" name="Picture 7" descr="flashligh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79637" y="3677663"/>
            <a:ext cx="650100" cy="6501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2551237" y="2001263"/>
            <a:ext cx="5029200" cy="685800"/>
          </a:xfrm>
          <a:prstGeom prst="roundRect">
            <a:avLst/>
          </a:prstGeom>
          <a:solidFill>
            <a:schemeClr val="bg1"/>
          </a:solidFill>
          <a:ln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Pandora</a:t>
            </a:r>
            <a:r>
              <a:rPr lang="en-US" dirty="0" smtClean="0">
                <a:solidFill>
                  <a:schemeClr val="tx1"/>
                </a:solidFill>
              </a:rPr>
              <a:t> gathers location, gender, year of birth, etc.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551237" y="2839463"/>
            <a:ext cx="5029200" cy="685800"/>
          </a:xfrm>
          <a:prstGeom prst="roundRect">
            <a:avLst/>
          </a:prstGeom>
          <a:solidFill>
            <a:schemeClr val="bg1"/>
          </a:solidFill>
          <a:ln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Path</a:t>
            </a:r>
            <a:r>
              <a:rPr lang="en-US" dirty="0" smtClean="0">
                <a:solidFill>
                  <a:schemeClr val="tx1"/>
                </a:solidFill>
              </a:rPr>
              <a:t> uploads entire contact list without user full consent.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551237" y="3677663"/>
            <a:ext cx="5029200" cy="685800"/>
          </a:xfrm>
          <a:prstGeom prst="roundRect">
            <a:avLst/>
          </a:prstGeom>
          <a:solidFill>
            <a:schemeClr val="bg1"/>
          </a:solidFill>
          <a:ln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Brightest Flashlight </a:t>
            </a:r>
            <a:r>
              <a:rPr lang="en-US" dirty="0" smtClean="0">
                <a:solidFill>
                  <a:schemeClr val="tx1"/>
                </a:solidFill>
              </a:rPr>
              <a:t>requires full Internet access, location, etc.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11" descr="Bible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03437" y="4363463"/>
            <a:ext cx="726300" cy="726300"/>
          </a:xfrm>
          <a:prstGeom prst="rect">
            <a:avLst/>
          </a:prstGeom>
        </p:spPr>
      </p:pic>
      <p:sp>
        <p:nvSpPr>
          <p:cNvPr id="13" name="Rounded Rectangle 12"/>
          <p:cNvSpPr/>
          <p:nvPr/>
        </p:nvSpPr>
        <p:spPr>
          <a:xfrm>
            <a:off x="2551237" y="4439663"/>
            <a:ext cx="5029200" cy="685800"/>
          </a:xfrm>
          <a:prstGeom prst="roundRect">
            <a:avLst/>
          </a:prstGeom>
          <a:solidFill>
            <a:schemeClr val="bg1"/>
          </a:solidFill>
          <a:ln>
            <a:solidFill>
              <a:srgbClr val="FF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 smtClean="0">
                <a:solidFill>
                  <a:srgbClr val="FF0000"/>
                </a:solidFill>
              </a:rPr>
              <a:t>Bible </a:t>
            </a:r>
            <a:r>
              <a:rPr lang="en-US" dirty="0" smtClean="0">
                <a:solidFill>
                  <a:schemeClr val="tx1"/>
                </a:solidFill>
              </a:rPr>
              <a:t>accesses location.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333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People’s Response When They Find Out…</a:t>
            </a:r>
            <a:endParaRPr lang="en-US" sz="2800" dirty="0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1693" y="880219"/>
            <a:ext cx="4838700" cy="557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5208608" y="4472290"/>
            <a:ext cx="3935392" cy="1600438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1400" dirty="0" smtClean="0"/>
              <a:t>J. Lin, S. Amini, J. Hong, N. Sadeh, J. Lindqvist, J. Zhang, “Expectation and Purpose: Understanding Users’ Mental Models of Mobile App Privacy through  </a:t>
            </a:r>
            <a:r>
              <a:rPr lang="en-US" sz="1400" dirty="0" err="1" smtClean="0"/>
              <a:t>Crowdsourcing</a:t>
            </a:r>
            <a:r>
              <a:rPr lang="en-US" sz="1400" dirty="0" smtClean="0"/>
              <a:t>”, Proc. of  the 14th ACM International Conference on Ubiquitous Computing, Pittsburgh, USA, Sept. 2012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839153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Practical Info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96888" y="863600"/>
            <a:ext cx="8321675" cy="5994400"/>
          </a:xfrm>
        </p:spPr>
        <p:txBody>
          <a:bodyPr/>
          <a:lstStyle/>
          <a:p>
            <a:pPr eaLnBrk="1" hangingPunct="1">
              <a:lnSpc>
                <a:spcPct val="115000"/>
              </a:lnSpc>
              <a:spcBef>
                <a:spcPct val="10000"/>
              </a:spcBef>
            </a:pPr>
            <a:r>
              <a:rPr lang="en-US" sz="2000" b="1" dirty="0" smtClean="0"/>
              <a:t>Mini semester: </a:t>
            </a:r>
          </a:p>
          <a:p>
            <a:pPr lvl="1" eaLnBrk="1" hangingPunct="1">
              <a:lnSpc>
                <a:spcPct val="115000"/>
              </a:lnSpc>
              <a:spcBef>
                <a:spcPct val="10000"/>
              </a:spcBef>
            </a:pPr>
            <a:r>
              <a:rPr lang="en-US" sz="1800" dirty="0" smtClean="0"/>
              <a:t>Grading HW assignment and midterm exams</a:t>
            </a:r>
          </a:p>
          <a:p>
            <a:pPr lvl="1" eaLnBrk="1" hangingPunct="1">
              <a:lnSpc>
                <a:spcPct val="115000"/>
              </a:lnSpc>
              <a:spcBef>
                <a:spcPct val="10000"/>
              </a:spcBef>
            </a:pPr>
            <a:r>
              <a:rPr lang="en-US" sz="1800" dirty="0" smtClean="0"/>
              <a:t>Hoping to get HW#2 out tonight – otherwise Saturday</a:t>
            </a:r>
          </a:p>
          <a:p>
            <a:pPr eaLnBrk="1" hangingPunct="1">
              <a:lnSpc>
                <a:spcPct val="115000"/>
              </a:lnSpc>
              <a:spcBef>
                <a:spcPct val="10000"/>
              </a:spcBef>
            </a:pPr>
            <a:r>
              <a:rPr lang="en-US" sz="2000" b="1" dirty="0" smtClean="0"/>
              <a:t>Full semester: </a:t>
            </a:r>
            <a:r>
              <a:rPr lang="en-US" sz="2000" dirty="0" smtClean="0"/>
              <a:t>Project teams to come and see me every other week </a:t>
            </a:r>
          </a:p>
          <a:p>
            <a:pPr lvl="1" eaLnBrk="1" hangingPunct="1">
              <a:lnSpc>
                <a:spcPct val="115000"/>
              </a:lnSpc>
              <a:spcBef>
                <a:spcPct val="10000"/>
              </a:spcBef>
            </a:pPr>
            <a:r>
              <a:rPr lang="en-US" sz="1800" dirty="0" smtClean="0"/>
              <a:t>Also, go and talk the TA’s: they are very knowledgeable and eager to also help project teams</a:t>
            </a:r>
          </a:p>
          <a:p>
            <a:pPr lvl="1" eaLnBrk="1" hangingPunct="1">
              <a:lnSpc>
                <a:spcPct val="115000"/>
              </a:lnSpc>
              <a:spcBef>
                <a:spcPct val="10000"/>
              </a:spcBef>
              <a:buNone/>
            </a:pPr>
            <a:endParaRPr lang="en-US" sz="1800" b="1" dirty="0" smtClean="0"/>
          </a:p>
          <a:p>
            <a:pPr eaLnBrk="1" hangingPunct="1">
              <a:lnSpc>
                <a:spcPct val="105000"/>
              </a:lnSpc>
              <a:spcBef>
                <a:spcPct val="10000"/>
              </a:spcBef>
            </a:pPr>
            <a:endParaRPr lang="en-US" sz="2000" b="1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Data Gathering ---- Sept 2012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Create app index</a:t>
            </a:r>
            <a:endParaRPr lang="en-US" dirty="0" smtClean="0">
              <a:sym typeface="Wingdings" pitchFamily="2" charset="2"/>
            </a:endParaRPr>
          </a:p>
          <a:p>
            <a:pPr lvl="1"/>
            <a:r>
              <a:rPr lang="en-US" dirty="0" smtClean="0">
                <a:sym typeface="Wingdings" pitchFamily="2" charset="2"/>
              </a:rPr>
              <a:t>Obtained meta data of </a:t>
            </a:r>
            <a:r>
              <a:rPr lang="en-US" b="1" dirty="0" smtClean="0">
                <a:solidFill>
                  <a:srgbClr val="C00000"/>
                </a:solidFill>
                <a:sym typeface="Wingdings" pitchFamily="2" charset="2"/>
              </a:rPr>
              <a:t>171,493</a:t>
            </a:r>
            <a:r>
              <a:rPr lang="en-US" dirty="0" smtClean="0">
                <a:sym typeface="Wingdings" pitchFamily="2" charset="2"/>
              </a:rPr>
              <a:t> apps </a:t>
            </a:r>
          </a:p>
          <a:p>
            <a:pPr lvl="2"/>
            <a:r>
              <a:rPr lang="en-US" dirty="0" smtClean="0">
                <a:sym typeface="Wingdings" pitchFamily="2" charset="2"/>
              </a:rPr>
              <a:t>Both free and paid apps</a:t>
            </a:r>
          </a:p>
          <a:p>
            <a:pPr lvl="2"/>
            <a:r>
              <a:rPr lang="en-US" dirty="0" smtClean="0">
                <a:sym typeface="Wingdings" pitchFamily="2" charset="2"/>
              </a:rPr>
              <a:t>App name, rating, # of downloads, etc</a:t>
            </a:r>
          </a:p>
          <a:p>
            <a:pPr lvl="2"/>
            <a:r>
              <a:rPr lang="en-US" dirty="0" smtClean="0">
                <a:sym typeface="Wingdings" pitchFamily="2" charset="2"/>
              </a:rPr>
              <a:t>Icons and screenshots</a:t>
            </a:r>
          </a:p>
          <a:p>
            <a:pPr lvl="2"/>
            <a:endParaRPr lang="en-US" dirty="0" smtClean="0">
              <a:sym typeface="Wingdings" pitchFamily="2" charset="2"/>
            </a:endParaRPr>
          </a:p>
          <a:p>
            <a:r>
              <a:rPr lang="en-US" dirty="0" smtClean="0">
                <a:sym typeface="Wingdings" pitchFamily="2" charset="2"/>
              </a:rPr>
              <a:t>Download </a:t>
            </a:r>
            <a:r>
              <a:rPr lang="en-US" dirty="0" err="1" smtClean="0">
                <a:sym typeface="Wingdings" pitchFamily="2" charset="2"/>
              </a:rPr>
              <a:t>apks</a:t>
            </a:r>
            <a:r>
              <a:rPr lang="en-US" dirty="0" smtClean="0">
                <a:sym typeface="Wingdings" pitchFamily="2" charset="2"/>
              </a:rPr>
              <a:t> and user reviews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  <a:sym typeface="Wingdings" pitchFamily="2" charset="2"/>
              </a:rPr>
              <a:t>108,246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b="1" dirty="0" smtClean="0">
                <a:solidFill>
                  <a:srgbClr val="800000"/>
                </a:solidFill>
                <a:sym typeface="Wingdings" pitchFamily="2" charset="2"/>
              </a:rPr>
              <a:t>free</a:t>
            </a:r>
            <a:r>
              <a:rPr lang="en-US" dirty="0" smtClean="0">
                <a:sym typeface="Wingdings" pitchFamily="2" charset="2"/>
              </a:rPr>
              <a:t> apps, </a:t>
            </a:r>
            <a:r>
              <a:rPr lang="en-US" b="1" dirty="0" smtClean="0">
                <a:solidFill>
                  <a:srgbClr val="C00000"/>
                </a:solidFill>
                <a:sym typeface="Wingdings" pitchFamily="2" charset="2"/>
              </a:rPr>
              <a:t>13,286,706</a:t>
            </a:r>
            <a:r>
              <a:rPr lang="en-US" dirty="0" smtClean="0">
                <a:sym typeface="Wingdings" pitchFamily="2" charset="2"/>
              </a:rPr>
              <a:t> user reviews </a:t>
            </a:r>
            <a:r>
              <a:rPr lang="en-US" sz="2000" dirty="0" smtClean="0">
                <a:sym typeface="Wingdings" pitchFamily="2" charset="2"/>
              </a:rPr>
              <a:t>(used in a side-project)</a:t>
            </a:r>
          </a:p>
          <a:p>
            <a:pPr lvl="2"/>
            <a:r>
              <a:rPr lang="en-US" dirty="0" smtClean="0">
                <a:sym typeface="Wingdings" pitchFamily="2" charset="2"/>
              </a:rPr>
              <a:t>&gt; 300 GB storage space</a:t>
            </a:r>
            <a:endParaRPr lang="en-US" dirty="0" smtClean="0"/>
          </a:p>
          <a:p>
            <a:endParaRPr lang="en-US" dirty="0" smtClean="0">
              <a:sym typeface="Wingdings" pitchFamily="2" charset="2"/>
            </a:endParaRPr>
          </a:p>
          <a:p>
            <a:pPr lvl="1"/>
            <a:endParaRPr lang="en-US" dirty="0" smtClean="0">
              <a:sym typeface="Wingdings" pitchFamily="2" charset="2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542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ree-amazon-aws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00600" y="5313901"/>
            <a:ext cx="1771650" cy="15440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Dissect Android Apps - Tools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" y="905934"/>
            <a:ext cx="8077200" cy="4800600"/>
          </a:xfrm>
        </p:spPr>
        <p:txBody>
          <a:bodyPr>
            <a:normAutofit/>
          </a:bodyPr>
          <a:lstStyle/>
          <a:p>
            <a:r>
              <a:rPr lang="en-US" sz="2800" dirty="0" err="1" smtClean="0"/>
              <a:t>Androguard</a:t>
            </a:r>
            <a:r>
              <a:rPr lang="en-US" sz="2800" dirty="0" smtClean="0"/>
              <a:t> Reverse Engineering Tool</a:t>
            </a:r>
            <a:endParaRPr lang="en-US" sz="2800" dirty="0" smtClean="0">
              <a:sym typeface="Wingdings" pitchFamily="2" charset="2"/>
            </a:endParaRPr>
          </a:p>
          <a:p>
            <a:r>
              <a:rPr lang="en-US" sz="2800" dirty="0" smtClean="0">
                <a:sym typeface="Wingdings" pitchFamily="2" charset="2"/>
              </a:rPr>
              <a:t>Amazon EC2</a:t>
            </a:r>
          </a:p>
          <a:p>
            <a:pPr lvl="1"/>
            <a:r>
              <a:rPr lang="en-US" dirty="0" smtClean="0">
                <a:solidFill>
                  <a:srgbClr val="C00000"/>
                </a:solidFill>
                <a:sym typeface="Wingdings" pitchFamily="2" charset="2"/>
              </a:rPr>
              <a:t>2035</a:t>
            </a:r>
            <a:r>
              <a:rPr lang="en-US" dirty="0" smtClean="0">
                <a:sym typeface="Wingdings" pitchFamily="2" charset="2"/>
              </a:rPr>
              <a:t> instance hours  </a:t>
            </a:r>
            <a:r>
              <a:rPr lang="en-US" dirty="0" smtClean="0">
                <a:solidFill>
                  <a:srgbClr val="C00000"/>
                </a:solidFill>
                <a:sym typeface="Wingdings" pitchFamily="2" charset="2"/>
              </a:rPr>
              <a:t>1.23</a:t>
            </a:r>
            <a:r>
              <a:rPr lang="en-US" dirty="0" smtClean="0">
                <a:sym typeface="Wingdings" pitchFamily="2" charset="2"/>
              </a:rPr>
              <a:t> minutes/app</a:t>
            </a:r>
          </a:p>
          <a:p>
            <a:endParaRPr lang="en-US" b="1" dirty="0" smtClean="0">
              <a:solidFill>
                <a:srgbClr val="C00000"/>
              </a:solidFill>
              <a:sym typeface="Wingdings" pitchFamily="2" charset="2"/>
            </a:endParaRPr>
          </a:p>
          <a:p>
            <a:r>
              <a:rPr lang="en-US" sz="2800" b="1" dirty="0" smtClean="0">
                <a:solidFill>
                  <a:srgbClr val="C00000"/>
                </a:solidFill>
                <a:sym typeface="Wingdings" pitchFamily="2" charset="2"/>
              </a:rPr>
              <a:t>89,903</a:t>
            </a:r>
            <a:r>
              <a:rPr lang="en-US" sz="2800" dirty="0" smtClean="0">
                <a:sym typeface="Wingdings" pitchFamily="2" charset="2"/>
              </a:rPr>
              <a:t> apps successfully analyzed</a:t>
            </a:r>
          </a:p>
          <a:p>
            <a:pPr lvl="1"/>
            <a:r>
              <a:rPr lang="en-US" dirty="0" smtClean="0">
                <a:solidFill>
                  <a:srgbClr val="C00000"/>
                </a:solidFill>
                <a:sym typeface="Wingdings" pitchFamily="2" charset="2"/>
              </a:rPr>
              <a:t>83.05%</a:t>
            </a:r>
            <a:r>
              <a:rPr lang="en-US" dirty="0" smtClean="0">
                <a:sym typeface="Wingdings" pitchFamily="2" charset="2"/>
              </a:rPr>
              <a:t> successful rate</a:t>
            </a:r>
          </a:p>
          <a:p>
            <a:pPr lvl="1"/>
            <a:r>
              <a:rPr lang="en-US" dirty="0" smtClean="0">
                <a:sym typeface="Wingdings" pitchFamily="2" charset="2"/>
              </a:rPr>
              <a:t>Failures primarily due to code obfuscation</a:t>
            </a:r>
          </a:p>
          <a:p>
            <a:pPr marL="0" indent="0">
              <a:buNone/>
            </a:pPr>
            <a:endParaRPr lang="en-US" dirty="0" smtClean="0">
              <a:sym typeface="Wingdings" pitchFamily="2" charset="2"/>
            </a:endParaRPr>
          </a:p>
          <a:p>
            <a:pPr lvl="1"/>
            <a:endParaRPr lang="en-US" dirty="0" smtClean="0">
              <a:sym typeface="Wingdings" pitchFamily="2" charset="2"/>
            </a:endParaRPr>
          </a:p>
          <a:p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116667" y="5099050"/>
            <a:ext cx="1504950" cy="15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307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Analysis of Android Apps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333" y="1165590"/>
            <a:ext cx="8153400" cy="4625609"/>
          </a:xfrm>
        </p:spPr>
        <p:txBody>
          <a:bodyPr>
            <a:normAutofit fontScale="85000" lnSpcReduction="10000"/>
          </a:bodyPr>
          <a:lstStyle/>
          <a:p>
            <a:r>
              <a:rPr lang="en-US" sz="2800" dirty="0" smtClean="0"/>
              <a:t>Permissions requested by each app</a:t>
            </a:r>
          </a:p>
          <a:p>
            <a:pPr lvl="1"/>
            <a:r>
              <a:rPr lang="en-US" sz="2400" dirty="0" smtClean="0"/>
              <a:t>Obtained from manifest file</a:t>
            </a:r>
          </a:p>
          <a:p>
            <a:endParaRPr lang="en-US" sz="2800" dirty="0" smtClean="0"/>
          </a:p>
          <a:p>
            <a:r>
              <a:rPr lang="en-US" sz="2800" dirty="0" smtClean="0"/>
              <a:t>Bundled 3</a:t>
            </a:r>
            <a:r>
              <a:rPr lang="en-US" sz="2800" baseline="30000" dirty="0" smtClean="0"/>
              <a:t>rd</a:t>
            </a:r>
            <a:r>
              <a:rPr lang="en-US" sz="2800" dirty="0" smtClean="0"/>
              <a:t>-party libraries </a:t>
            </a:r>
          </a:p>
          <a:p>
            <a:pPr lvl="1"/>
            <a:r>
              <a:rPr lang="en-US" sz="2400" dirty="0" smtClean="0"/>
              <a:t>Searched in code structure to locate URIs</a:t>
            </a:r>
          </a:p>
          <a:p>
            <a:pPr lvl="1"/>
            <a:r>
              <a:rPr lang="en-US" sz="2400" dirty="0" smtClean="0"/>
              <a:t>e.g. </a:t>
            </a:r>
            <a:r>
              <a:rPr lang="en-US" sz="2400" dirty="0" err="1" smtClean="0"/>
              <a:t>com.flurry</a:t>
            </a:r>
            <a:r>
              <a:rPr lang="en-US" sz="2400" dirty="0" smtClean="0"/>
              <a:t>, </a:t>
            </a:r>
            <a:r>
              <a:rPr lang="en-US" sz="2400" dirty="0" err="1" smtClean="0"/>
              <a:t>com.tapjoy</a:t>
            </a:r>
            <a:endParaRPr lang="en-US" sz="2400" dirty="0" smtClean="0"/>
          </a:p>
          <a:p>
            <a:endParaRPr lang="en-US" sz="2800" dirty="0" smtClean="0"/>
          </a:p>
          <a:p>
            <a:r>
              <a:rPr lang="en-US" sz="2800" dirty="0" smtClean="0"/>
              <a:t>Permission triggering points</a:t>
            </a:r>
          </a:p>
          <a:p>
            <a:pPr lvl="1"/>
            <a:r>
              <a:rPr lang="en-US" sz="2400" dirty="0" smtClean="0"/>
              <a:t>Located destination &amp; source classes use permission</a:t>
            </a:r>
          </a:p>
          <a:p>
            <a:pPr lvl="1">
              <a:buFont typeface="Wingdings"/>
              <a:buChar char="à"/>
            </a:pPr>
            <a:r>
              <a:rPr lang="en-US" sz="2400" dirty="0" smtClean="0">
                <a:sym typeface="Wingdings" pitchFamily="2" charset="2"/>
              </a:rPr>
              <a:t>If p</a:t>
            </a:r>
            <a:r>
              <a:rPr lang="en-US" sz="2400" dirty="0" smtClean="0"/>
              <a:t>ermission requested by app or 3</a:t>
            </a:r>
            <a:r>
              <a:rPr lang="en-US" sz="2400" baseline="30000" dirty="0" smtClean="0"/>
              <a:t>rd</a:t>
            </a:r>
            <a:r>
              <a:rPr lang="en-US" sz="2400" dirty="0" smtClean="0"/>
              <a:t>-party </a:t>
            </a:r>
            <a:r>
              <a:rPr lang="en-US" sz="2400" dirty="0" err="1" smtClean="0"/>
              <a:t>libs</a:t>
            </a:r>
            <a:endParaRPr lang="en-US" dirty="0" smtClean="0"/>
          </a:p>
          <a:p>
            <a:pPr lvl="1">
              <a:buNone/>
            </a:pPr>
            <a:endParaRPr lang="en-US" sz="2400" dirty="0" smtClean="0"/>
          </a:p>
          <a:p>
            <a:pPr lvl="1"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736490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Uses of 3</a:t>
            </a:r>
            <a:r>
              <a:rPr lang="en-US" baseline="30000" dirty="0" smtClean="0"/>
              <a:t>rd</a:t>
            </a:r>
            <a:r>
              <a:rPr lang="en-US" dirty="0" smtClean="0"/>
              <a:t>-party Libraries</a:t>
            </a:r>
            <a:endParaRPr lang="en-US" dirty="0"/>
          </a:p>
        </p:txBody>
      </p:sp>
      <p:pic>
        <p:nvPicPr>
          <p:cNvPr id="5" name="Picture 4" descr="fig5-libraries_per_app.png"/>
          <p:cNvPicPr/>
          <p:nvPr/>
        </p:nvPicPr>
        <p:blipFill>
          <a:blip r:embed="rId3" cstate="print"/>
          <a:srcRect l="952" t="2083" r="952" b="2083"/>
          <a:stretch>
            <a:fillRect/>
          </a:stretch>
        </p:blipFill>
        <p:spPr>
          <a:xfrm>
            <a:off x="592667" y="1515533"/>
            <a:ext cx="7848600" cy="3505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878667" y="5020733"/>
            <a:ext cx="4191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Number of 3</a:t>
            </a:r>
            <a:r>
              <a:rPr lang="en-US" sz="1600" baseline="30000" dirty="0" smtClean="0"/>
              <a:t>rd</a:t>
            </a:r>
            <a:r>
              <a:rPr lang="en-US" sz="1600" dirty="0" smtClean="0"/>
              <a:t>-party libraries bundled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-609656" y="3022656"/>
            <a:ext cx="198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Number of apps </a:t>
            </a:r>
            <a:endParaRPr 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897467" y="5630333"/>
            <a:ext cx="693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>
                <a:solidFill>
                  <a:srgbClr val="C00000"/>
                </a:solidFill>
              </a:rPr>
              <a:t>Mean=1.59, SD=2.82, Median=1</a:t>
            </a:r>
            <a:endParaRPr lang="en-US" sz="2400" i="1" dirty="0">
              <a:solidFill>
                <a:srgbClr val="C0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374467" y="4411133"/>
            <a:ext cx="457200" cy="457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2" descr="https://lh3.ggpht.com/3venagRFpjujsc2hfqlzzjUc6qhLfzTIdkfV7VtInPR8ZpFDJYDo3mFUVmPIXd0XVjw=w12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450667" y="1667933"/>
            <a:ext cx="1181100" cy="1181101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5698067" y="2963333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Bundled with 31 libraries, </a:t>
            </a:r>
          </a:p>
          <a:p>
            <a:r>
              <a:rPr lang="en-US" b="1" dirty="0" smtClean="0">
                <a:solidFill>
                  <a:srgbClr val="0070C0"/>
                </a:solidFill>
              </a:rPr>
              <a:t>22 of them are for ad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483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601200" cy="533400"/>
          </a:xfrm>
        </p:spPr>
        <p:txBody>
          <a:bodyPr>
            <a:noAutofit/>
          </a:bodyPr>
          <a:lstStyle/>
          <a:p>
            <a:r>
              <a:rPr lang="en-US" sz="3200" dirty="0" smtClean="0"/>
              <a:t>Categories of 3</a:t>
            </a:r>
            <a:r>
              <a:rPr lang="en-US" sz="3200" baseline="30000" dirty="0" smtClean="0"/>
              <a:t>rd</a:t>
            </a:r>
            <a:r>
              <a:rPr lang="en-US" sz="3200" dirty="0" smtClean="0"/>
              <a:t>-Party Libraries (Top 400)</a:t>
            </a:r>
            <a:endParaRPr lang="en-US" sz="3200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457200" y="1981200"/>
          <a:ext cx="8001000" cy="3261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7200"/>
                <a:gridCol w="3733800"/>
              </a:tblGrid>
              <a:tr h="6096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smtClean="0">
                          <a:solidFill>
                            <a:srgbClr val="FF0000"/>
                          </a:solidFill>
                        </a:rPr>
                        <a:t>Targeted Ads</a:t>
                      </a: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smtClean="0">
                          <a:solidFill>
                            <a:srgbClr val="FF0000"/>
                          </a:solidFill>
                        </a:rPr>
                        <a:t>Mobile</a:t>
                      </a:r>
                      <a:r>
                        <a:rPr lang="en-US" sz="2400" b="1" baseline="0" dirty="0" smtClean="0">
                          <a:solidFill>
                            <a:srgbClr val="FF0000"/>
                          </a:solidFill>
                        </a:rPr>
                        <a:t> Analytics</a:t>
                      </a:r>
                      <a:endParaRPr lang="en-US" sz="2400" b="1" dirty="0" smtClean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ECFF"/>
                    </a:solidFill>
                  </a:tcPr>
                </a:tc>
              </a:tr>
              <a:tr h="60960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rgbClr val="FF0000"/>
                          </a:solidFill>
                        </a:rPr>
                        <a:t>SNS</a:t>
                      </a:r>
                      <a:endParaRPr 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Utility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60960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Customized UI Component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Content Host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ECFF"/>
                    </a:solidFill>
                  </a:tcPr>
                </a:tc>
              </a:tr>
              <a:tr h="60960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Game Engine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Secondary</a:t>
                      </a:r>
                      <a:r>
                        <a:rPr lang="en-US" sz="2400" b="1" baseline="0" dirty="0" smtClean="0">
                          <a:solidFill>
                            <a:schemeClr val="tx1"/>
                          </a:solidFill>
                        </a:rPr>
                        <a:t> Market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609600">
                <a:tc>
                  <a:txBody>
                    <a:bodyPr/>
                    <a:lstStyle/>
                    <a:p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Payment</a:t>
                      </a:r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E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1919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18872"/>
            <a:ext cx="9144000" cy="524595"/>
          </a:xfrm>
        </p:spPr>
        <p:txBody>
          <a:bodyPr>
            <a:noAutofit/>
          </a:bodyPr>
          <a:lstStyle/>
          <a:p>
            <a:r>
              <a:rPr lang="en-US" sz="3200" dirty="0" smtClean="0"/>
              <a:t>Permission Breakdown by Purpose</a:t>
            </a:r>
            <a:endParaRPr lang="en-US" sz="32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1280736"/>
              </p:ext>
            </p:extLst>
          </p:nvPr>
        </p:nvGraphicFramePr>
        <p:xfrm>
          <a:off x="228601" y="1524000"/>
          <a:ext cx="8709659" cy="4038600"/>
        </p:xfrm>
        <a:graphic>
          <a:graphicData uri="http://schemas.openxmlformats.org/drawingml/2006/table">
            <a:tbl>
              <a:tblPr/>
              <a:tblGrid>
                <a:gridCol w="2895599"/>
                <a:gridCol w="1297940"/>
                <a:gridCol w="1532254"/>
                <a:gridCol w="1739629"/>
                <a:gridCol w="1244237"/>
              </a:tblGrid>
              <a:tr h="317500">
                <a:tc>
                  <a:txBody>
                    <a:bodyPr/>
                    <a:lstStyle/>
                    <a:p>
                      <a:endParaRPr lang="en-US" sz="3200" dirty="0">
                        <a:latin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Internal Use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Targeted Ads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Mobile Analytics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SNS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INTERNET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41.33%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47.48%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20.71%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16.30%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LOCATION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17.48%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72.94%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26.08%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6.07%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PHONE_STATE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24.55%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74.40%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16.04%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6.35%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READ_CONTACTS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52.07%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45.76%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2.81%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BLUETOOTH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86.54%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SMS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63.33%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38.81%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1.19%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GET_ACCOUNTS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32.51%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4.95%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8.04%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CAMERA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30.06%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17.45%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400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RECORD_AUDIO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91.91%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9.51%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n-US" sz="360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  <a:cs typeface="Times New Roman"/>
                        </a:rPr>
                        <a:t>-</a:t>
                      </a:r>
                      <a:endParaRPr lang="en-US" sz="3600" dirty="0">
                        <a:latin typeface="Times New Roman"/>
                        <a:ea typeface="宋体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EAF1"/>
                    </a:solidFill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4419600" y="2667000"/>
            <a:ext cx="4495800" cy="685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19600" y="1524000"/>
            <a:ext cx="1524000" cy="411480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221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Identify Patterns in App Behaviors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35226"/>
            <a:ext cx="8991600" cy="4625609"/>
          </a:xfrm>
        </p:spPr>
        <p:txBody>
          <a:bodyPr>
            <a:normAutofit/>
          </a:bodyPr>
          <a:lstStyle/>
          <a:p>
            <a:r>
              <a:rPr lang="en-US" dirty="0" smtClean="0"/>
              <a:t>Objectives</a:t>
            </a:r>
          </a:p>
          <a:p>
            <a:pPr lvl="1"/>
            <a:r>
              <a:rPr lang="en-US" dirty="0" smtClean="0"/>
              <a:t>Provide a new way to organize mobile apps</a:t>
            </a:r>
          </a:p>
          <a:p>
            <a:pPr lvl="1"/>
            <a:r>
              <a:rPr lang="en-US" dirty="0" smtClean="0"/>
              <a:t>Understand common patterns in usage of sensitive resources</a:t>
            </a:r>
          </a:p>
          <a:p>
            <a:pPr lvl="1"/>
            <a:r>
              <a:rPr lang="en-US" dirty="0" smtClean="0"/>
              <a:t>Identify privacy concerns for different types of apps</a:t>
            </a:r>
          </a:p>
        </p:txBody>
      </p:sp>
    </p:spTree>
    <p:extLst>
      <p:ext uri="{BB962C8B-B14F-4D97-AF65-F5344CB8AC3E}">
        <p14:creationId xmlns:p14="http://schemas.microsoft.com/office/powerpoint/2010/main" val="523450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Hierarchical Clustering of Apps</a:t>
            </a:r>
            <a:endParaRPr lang="en-US" sz="3600" dirty="0"/>
          </a:p>
        </p:txBody>
      </p:sp>
      <p:pic>
        <p:nvPicPr>
          <p:cNvPr id="5" name="Picture 4" descr="Fig9-appdendrogram.png"/>
          <p:cNvPicPr/>
          <p:nvPr/>
        </p:nvPicPr>
        <p:blipFill>
          <a:blip r:embed="rId3" cstate="print"/>
          <a:srcRect l="14571" t="19136" r="14817" b="18364"/>
          <a:stretch>
            <a:fillRect/>
          </a:stretch>
        </p:blipFill>
        <p:spPr>
          <a:xfrm>
            <a:off x="381000" y="1752599"/>
            <a:ext cx="5867400" cy="432334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16700" y="3793067"/>
            <a:ext cx="21717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Dendrogram of hierarchical clustering with </a:t>
            </a:r>
            <a:r>
              <a:rPr lang="en-US" b="1" dirty="0" smtClean="0">
                <a:solidFill>
                  <a:srgbClr val="800000"/>
                </a:solidFill>
              </a:rPr>
              <a:t>Canberra</a:t>
            </a:r>
            <a:r>
              <a:rPr lang="en-US" dirty="0" smtClean="0"/>
              <a:t> distance and </a:t>
            </a:r>
            <a:r>
              <a:rPr lang="en-US" b="1" dirty="0" smtClean="0">
                <a:solidFill>
                  <a:srgbClr val="800000"/>
                </a:solidFill>
              </a:rPr>
              <a:t>Ward’s</a:t>
            </a:r>
            <a:r>
              <a:rPr lang="en-US" dirty="0" smtClean="0"/>
              <a:t> method when </a:t>
            </a:r>
            <a:r>
              <a:rPr lang="en-US" b="1" dirty="0" smtClean="0">
                <a:solidFill>
                  <a:srgbClr val="800000"/>
                </a:solidFill>
              </a:rPr>
              <a:t>k=5</a:t>
            </a:r>
            <a:endParaRPr lang="en-US" b="1" dirty="0">
              <a:solidFill>
                <a:srgbClr val="8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24400" y="1408176"/>
            <a:ext cx="42138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Experiment 4 distance functions, 4 agglomerative methods, and vary k from 2-20   </a:t>
            </a:r>
            <a:r>
              <a:rPr lang="en-US" sz="2400" dirty="0" smtClean="0">
                <a:sym typeface="Wingdings" pitchFamily="2" charset="2"/>
              </a:rPr>
              <a:t>  </a:t>
            </a:r>
            <a:r>
              <a:rPr lang="en-US" sz="2400" b="1" dirty="0" smtClean="0">
                <a:solidFill>
                  <a:srgbClr val="800000"/>
                </a:solidFill>
                <a:sym typeface="Wingdings" pitchFamily="2" charset="2"/>
              </a:rPr>
              <a:t>304 combinations</a:t>
            </a:r>
            <a:endParaRPr lang="en-US" sz="24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980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g12-appcluster2.png"/>
          <p:cNvPicPr/>
          <p:nvPr/>
        </p:nvPicPr>
        <p:blipFill>
          <a:blip r:embed="rId2" cstate="print"/>
          <a:srcRect r="1095" b="7793"/>
          <a:stretch>
            <a:fillRect/>
          </a:stretch>
        </p:blipFill>
        <p:spPr>
          <a:xfrm>
            <a:off x="2760133" y="914178"/>
            <a:ext cx="3124200" cy="25486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Characteristics of Each Cluster</a:t>
            </a:r>
            <a:endParaRPr lang="en-US" sz="3600" dirty="0"/>
          </a:p>
        </p:txBody>
      </p:sp>
      <p:pic>
        <p:nvPicPr>
          <p:cNvPr id="5" name="Picture 4" descr="appcluster1.png"/>
          <p:cNvPicPr/>
          <p:nvPr/>
        </p:nvPicPr>
        <p:blipFill>
          <a:blip r:embed="rId3" cstate="print"/>
          <a:srcRect b="7668"/>
          <a:stretch>
            <a:fillRect/>
          </a:stretch>
        </p:blipFill>
        <p:spPr>
          <a:xfrm>
            <a:off x="-135467" y="984843"/>
            <a:ext cx="2890330" cy="2401824"/>
          </a:xfrm>
          <a:prstGeom prst="rect">
            <a:avLst/>
          </a:prstGeom>
        </p:spPr>
      </p:pic>
      <p:pic>
        <p:nvPicPr>
          <p:cNvPr id="7" name="Picture 6" descr="fig13_appcluster3.png"/>
          <p:cNvPicPr/>
          <p:nvPr/>
        </p:nvPicPr>
        <p:blipFill>
          <a:blip r:embed="rId4" cstate="print"/>
          <a:srcRect b="8075"/>
          <a:stretch>
            <a:fillRect/>
          </a:stretch>
        </p:blipFill>
        <p:spPr>
          <a:xfrm>
            <a:off x="5884333" y="892293"/>
            <a:ext cx="3048000" cy="2630466"/>
          </a:xfrm>
          <a:prstGeom prst="rect">
            <a:avLst/>
          </a:prstGeom>
        </p:spPr>
      </p:pic>
      <p:pic>
        <p:nvPicPr>
          <p:cNvPr id="8" name="Picture 7" descr="fig14_appcluster4.png"/>
          <p:cNvPicPr/>
          <p:nvPr/>
        </p:nvPicPr>
        <p:blipFill>
          <a:blip r:embed="rId5" cstate="print"/>
          <a:srcRect b="7867"/>
          <a:stretch>
            <a:fillRect/>
          </a:stretch>
        </p:blipFill>
        <p:spPr>
          <a:xfrm>
            <a:off x="762000" y="4084319"/>
            <a:ext cx="3259667" cy="2667000"/>
          </a:xfrm>
          <a:prstGeom prst="rect">
            <a:avLst/>
          </a:prstGeom>
        </p:spPr>
      </p:pic>
      <p:pic>
        <p:nvPicPr>
          <p:cNvPr id="9" name="Picture 8" descr="fig15_appcluster5.png"/>
          <p:cNvPicPr/>
          <p:nvPr/>
        </p:nvPicPr>
        <p:blipFill>
          <a:blip r:embed="rId6" cstate="print"/>
          <a:srcRect b="8025"/>
          <a:stretch>
            <a:fillRect/>
          </a:stretch>
        </p:blipFill>
        <p:spPr>
          <a:xfrm>
            <a:off x="4922567" y="4084319"/>
            <a:ext cx="3230833" cy="27439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2031" y="1271971"/>
            <a:ext cx="2914564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10.8%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Need no permission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278435" y="1309875"/>
            <a:ext cx="2756894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35.5%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No 3</a:t>
            </a:r>
            <a:r>
              <a:rPr lang="en-US" sz="2000" b="1" baseline="30000" dirty="0" smtClean="0"/>
              <a:t>rd</a:t>
            </a:r>
            <a:r>
              <a:rPr lang="en-US" sz="2000" b="1" dirty="0" smtClean="0"/>
              <a:t>-party </a:t>
            </a:r>
            <a:r>
              <a:rPr lang="en-US" sz="2000" b="1" dirty="0" err="1" smtClean="0"/>
              <a:t>libs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245138" y="1337089"/>
            <a:ext cx="2756894" cy="800219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19.7%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Powered by ads </a:t>
            </a:r>
            <a:endParaRPr lang="en-US" sz="2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55133" y="4131563"/>
            <a:ext cx="3031067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18.4%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Promote SNS sharing</a:t>
            </a:r>
            <a:endParaRPr lang="en-US" sz="20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969933" y="4131562"/>
            <a:ext cx="3200400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16.1%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Multi-purpose</a:t>
            </a:r>
          </a:p>
        </p:txBody>
      </p:sp>
    </p:spTree>
    <p:extLst>
      <p:ext uri="{BB962C8B-B14F-4D97-AF65-F5344CB8AC3E}">
        <p14:creationId xmlns:p14="http://schemas.microsoft.com/office/powerpoint/2010/main" val="3756595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g12-appcluster2.png"/>
          <p:cNvPicPr/>
          <p:nvPr/>
        </p:nvPicPr>
        <p:blipFill>
          <a:blip r:embed="rId2" cstate="print"/>
          <a:srcRect r="1095" b="7793"/>
          <a:stretch>
            <a:fillRect/>
          </a:stretch>
        </p:blipFill>
        <p:spPr>
          <a:xfrm>
            <a:off x="2895600" y="1337511"/>
            <a:ext cx="3124200" cy="25486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Characteristics of Each Cluster</a:t>
            </a:r>
            <a:endParaRPr lang="en-US" sz="3600" dirty="0"/>
          </a:p>
        </p:txBody>
      </p:sp>
      <p:pic>
        <p:nvPicPr>
          <p:cNvPr id="5" name="Picture 4" descr="appcluster1.png"/>
          <p:cNvPicPr/>
          <p:nvPr/>
        </p:nvPicPr>
        <p:blipFill>
          <a:blip r:embed="rId3" cstate="print"/>
          <a:srcRect b="7668"/>
          <a:stretch>
            <a:fillRect/>
          </a:stretch>
        </p:blipFill>
        <p:spPr>
          <a:xfrm>
            <a:off x="0" y="1408176"/>
            <a:ext cx="2890330" cy="2401824"/>
          </a:xfrm>
          <a:prstGeom prst="rect">
            <a:avLst/>
          </a:prstGeom>
        </p:spPr>
      </p:pic>
      <p:pic>
        <p:nvPicPr>
          <p:cNvPr id="7" name="Picture 6" descr="fig13_appcluster3.png"/>
          <p:cNvPicPr/>
          <p:nvPr/>
        </p:nvPicPr>
        <p:blipFill>
          <a:blip r:embed="rId4" cstate="print"/>
          <a:srcRect b="8075"/>
          <a:stretch>
            <a:fillRect/>
          </a:stretch>
        </p:blipFill>
        <p:spPr>
          <a:xfrm>
            <a:off x="6019800" y="1315626"/>
            <a:ext cx="3048000" cy="2630466"/>
          </a:xfrm>
          <a:prstGeom prst="rect">
            <a:avLst/>
          </a:prstGeom>
        </p:spPr>
      </p:pic>
      <p:pic>
        <p:nvPicPr>
          <p:cNvPr id="8" name="Picture 7" descr="fig14_appcluster4.png"/>
          <p:cNvPicPr/>
          <p:nvPr/>
        </p:nvPicPr>
        <p:blipFill>
          <a:blip r:embed="rId5" cstate="print"/>
          <a:srcRect b="7867"/>
          <a:stretch>
            <a:fillRect/>
          </a:stretch>
        </p:blipFill>
        <p:spPr>
          <a:xfrm>
            <a:off x="762000" y="4084319"/>
            <a:ext cx="3259667" cy="2667000"/>
          </a:xfrm>
          <a:prstGeom prst="rect">
            <a:avLst/>
          </a:prstGeom>
        </p:spPr>
      </p:pic>
      <p:pic>
        <p:nvPicPr>
          <p:cNvPr id="9" name="Picture 8" descr="fig15_appcluster5.png"/>
          <p:cNvPicPr/>
          <p:nvPr/>
        </p:nvPicPr>
        <p:blipFill>
          <a:blip r:embed="rId6" cstate="print"/>
          <a:srcRect b="8025"/>
          <a:stretch>
            <a:fillRect/>
          </a:stretch>
        </p:blipFill>
        <p:spPr>
          <a:xfrm>
            <a:off x="4922567" y="4084319"/>
            <a:ext cx="3230833" cy="27439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3436" y="1695304"/>
            <a:ext cx="2914564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10.8%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Need no permission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413902" y="1733208"/>
            <a:ext cx="2756894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35.5%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No 3</a:t>
            </a:r>
            <a:r>
              <a:rPr lang="en-US" sz="2000" b="1" baseline="30000" dirty="0" smtClean="0"/>
              <a:t>rd</a:t>
            </a:r>
            <a:r>
              <a:rPr lang="en-US" sz="2000" b="1" dirty="0" smtClean="0"/>
              <a:t>-party </a:t>
            </a:r>
            <a:r>
              <a:rPr lang="en-US" sz="2000" b="1" dirty="0" err="1" smtClean="0"/>
              <a:t>libs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380605" y="1760422"/>
            <a:ext cx="2756894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19.7%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Powered by ad </a:t>
            </a:r>
            <a:endParaRPr lang="en-US" sz="2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990600" y="4554896"/>
            <a:ext cx="3031067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18.4%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Promote SNS sharing</a:t>
            </a:r>
            <a:endParaRPr lang="en-US" sz="20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5105400" y="4554895"/>
            <a:ext cx="3200400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16.1%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Multi-purpose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380605" y="1315626"/>
            <a:ext cx="2763395" cy="21133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644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Outline</a:t>
            </a:r>
          </a:p>
        </p:txBody>
      </p:sp>
      <p:sp>
        <p:nvSpPr>
          <p:cNvPr id="7173" name="Rectangle 4"/>
          <p:cNvSpPr>
            <a:spLocks noChangeArrowheads="1"/>
          </p:cNvSpPr>
          <p:nvPr/>
        </p:nvSpPr>
        <p:spPr bwMode="auto">
          <a:xfrm>
            <a:off x="4203700" y="1016000"/>
            <a:ext cx="4495800" cy="5427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chemeClr val="accent2"/>
              </a:buClr>
              <a:buSzPct val="80000"/>
              <a:buFont typeface="Wingdings" pitchFamily="-108" charset="2"/>
              <a:buChar char="n"/>
            </a:pPr>
            <a:endParaRPr lang="en-US" sz="1800" u="none">
              <a:latin typeface="Arial" charset="0"/>
            </a:endParaRPr>
          </a:p>
        </p:txBody>
      </p:sp>
      <p:sp>
        <p:nvSpPr>
          <p:cNvPr id="7174" name="Rectangle 5"/>
          <p:cNvSpPr>
            <a:spLocks noChangeArrowheads="1"/>
          </p:cNvSpPr>
          <p:nvPr/>
        </p:nvSpPr>
        <p:spPr bwMode="auto">
          <a:xfrm>
            <a:off x="964565" y="1197928"/>
            <a:ext cx="7759331" cy="4846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chemeClr val="accent2"/>
              </a:buClr>
              <a:buSzPct val="80000"/>
              <a:buFont typeface="Wingdings" pitchFamily="-108" charset="2"/>
              <a:buChar char="n"/>
            </a:pPr>
            <a:r>
              <a:rPr lang="en-US" sz="3200" dirty="0" smtClean="0">
                <a:latin typeface="+mj-lt"/>
              </a:rPr>
              <a:t>Mobile Security and Privacy Revisited</a:t>
            </a:r>
          </a:p>
          <a:p>
            <a:pPr marL="800100" lvl="1" indent="-342900">
              <a:lnSpc>
                <a:spcPct val="80000"/>
              </a:lnSpc>
              <a:spcBef>
                <a:spcPct val="50000"/>
              </a:spcBef>
              <a:buClr>
                <a:schemeClr val="accent2"/>
              </a:buClr>
              <a:buSzPct val="80000"/>
              <a:buFont typeface="Wingdings" pitchFamily="-108" charset="2"/>
              <a:buChar char="n"/>
            </a:pPr>
            <a:r>
              <a:rPr lang="en-US" sz="3200" dirty="0" smtClean="0">
                <a:latin typeface="+mj-lt"/>
              </a:rPr>
              <a:t>Mobile Device Management</a:t>
            </a:r>
          </a:p>
          <a:p>
            <a:pPr marL="800100" lvl="1" indent="-342900">
              <a:lnSpc>
                <a:spcPct val="80000"/>
              </a:lnSpc>
              <a:spcBef>
                <a:spcPct val="50000"/>
              </a:spcBef>
              <a:buClr>
                <a:schemeClr val="accent2"/>
              </a:buClr>
              <a:buSzPct val="80000"/>
              <a:buFont typeface="Wingdings" pitchFamily="-108" charset="2"/>
              <a:buChar char="n"/>
            </a:pPr>
            <a:r>
              <a:rPr lang="en-US" sz="3200" dirty="0" smtClean="0">
                <a:latin typeface="+mj-lt"/>
              </a:rPr>
              <a:t>Mobile App Privacy</a:t>
            </a:r>
          </a:p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chemeClr val="accent2"/>
              </a:buClr>
              <a:buSzPct val="80000"/>
              <a:buFont typeface="Wingdings" pitchFamily="-108" charset="2"/>
              <a:buChar char="n"/>
            </a:pPr>
            <a:r>
              <a:rPr lang="en-US" sz="3200" dirty="0" smtClean="0">
                <a:latin typeface="+mj-lt"/>
              </a:rPr>
              <a:t>Concluding Remarks</a:t>
            </a:r>
          </a:p>
          <a:p>
            <a:pPr marL="342900" indent="-342900">
              <a:lnSpc>
                <a:spcPct val="80000"/>
              </a:lnSpc>
              <a:spcBef>
                <a:spcPct val="50000"/>
              </a:spcBef>
              <a:buClr>
                <a:schemeClr val="accent2"/>
              </a:buClr>
              <a:buSzPct val="80000"/>
              <a:buFont typeface="Wingdings" pitchFamily="-108" charset="2"/>
              <a:buChar char="n"/>
            </a:pPr>
            <a:r>
              <a:rPr lang="en-US" sz="3200" u="none" dirty="0" smtClean="0">
                <a:latin typeface="+mj-lt"/>
              </a:rPr>
              <a:t>Student Presentation:</a:t>
            </a:r>
          </a:p>
          <a:p>
            <a:pPr marL="800100" lvl="1" indent="-342900">
              <a:lnSpc>
                <a:spcPct val="80000"/>
              </a:lnSpc>
              <a:spcBef>
                <a:spcPct val="50000"/>
              </a:spcBef>
              <a:buClr>
                <a:schemeClr val="accent2"/>
              </a:buClr>
              <a:buSzPct val="80000"/>
              <a:buFont typeface="Wingdings" pitchFamily="-108" charset="2"/>
              <a:buChar char="n"/>
            </a:pPr>
            <a:r>
              <a:rPr lang="en-US" sz="3200" dirty="0">
                <a:latin typeface="+mj-lt"/>
              </a:rPr>
              <a:t>“Mobile Payment Services” by Adam </a:t>
            </a:r>
            <a:r>
              <a:rPr lang="en-US" sz="3200" dirty="0" err="1">
                <a:latin typeface="+mj-lt"/>
              </a:rPr>
              <a:t>Durity</a:t>
            </a:r>
            <a:r>
              <a:rPr lang="en-US" sz="3200" dirty="0">
                <a:latin typeface="+mj-lt"/>
              </a:rPr>
              <a:t> and </a:t>
            </a:r>
            <a:r>
              <a:rPr lang="en-US" sz="3200" dirty="0" err="1">
                <a:latin typeface="+mj-lt"/>
              </a:rPr>
              <a:t>Ziwei</a:t>
            </a:r>
            <a:r>
              <a:rPr lang="en-US" sz="3200" dirty="0">
                <a:latin typeface="+mj-lt"/>
              </a:rPr>
              <a:t> Hu </a:t>
            </a:r>
            <a:endParaRPr lang="en-US" sz="3200" u="none" dirty="0">
              <a:latin typeface="+mj-l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Cluster 3 – Ad powered </a:t>
            </a:r>
            <a:r>
              <a:rPr lang="en-US" sz="3200" dirty="0" smtClean="0"/>
              <a:t>(19.70%)</a:t>
            </a:r>
            <a:endParaRPr lang="en-US" sz="3200" dirty="0"/>
          </a:p>
        </p:txBody>
      </p:sp>
      <p:sp>
        <p:nvSpPr>
          <p:cNvPr id="20" name="TextBox 19"/>
          <p:cNvSpPr txBox="1"/>
          <p:nvPr/>
        </p:nvSpPr>
        <p:spPr>
          <a:xfrm>
            <a:off x="6383866" y="3691466"/>
            <a:ext cx="2514600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Mouse, HD wallpapers Live,</a:t>
            </a:r>
          </a:p>
          <a:p>
            <a:r>
              <a:rPr lang="en-US" dirty="0" err="1" smtClean="0"/>
              <a:t>Tunee</a:t>
            </a:r>
            <a:r>
              <a:rPr lang="en-US" dirty="0" smtClean="0"/>
              <a:t> Music</a:t>
            </a:r>
          </a:p>
          <a:p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47133" y="5621867"/>
            <a:ext cx="9084733" cy="76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 smtClean="0"/>
              <a:t> </a:t>
            </a:r>
            <a:r>
              <a:rPr lang="en-US" sz="1800" dirty="0" smtClean="0"/>
              <a:t>Sensitive resources used mainly for delivering ads</a:t>
            </a:r>
          </a:p>
          <a:p>
            <a:pPr>
              <a:buFont typeface="Arial" pitchFamily="34" charset="0"/>
              <a:buChar char="•"/>
            </a:pPr>
            <a:r>
              <a:rPr lang="en-US" sz="1800" dirty="0" smtClean="0"/>
              <a:t> Privacy risks: information aggregation by ad agencies</a:t>
            </a:r>
            <a:endParaRPr lang="en-US" sz="1800" dirty="0"/>
          </a:p>
        </p:txBody>
      </p:sp>
      <p:pic>
        <p:nvPicPr>
          <p:cNvPr id="12" name="Picture 11" descr="fig13_appcluster3.png"/>
          <p:cNvPicPr/>
          <p:nvPr/>
        </p:nvPicPr>
        <p:blipFill>
          <a:blip r:embed="rId3" cstate="print"/>
          <a:srcRect b="8075"/>
          <a:stretch>
            <a:fillRect/>
          </a:stretch>
        </p:blipFill>
        <p:spPr>
          <a:xfrm>
            <a:off x="0" y="863600"/>
            <a:ext cx="5562600" cy="4800600"/>
          </a:xfrm>
          <a:prstGeom prst="rect">
            <a:avLst/>
          </a:prstGeom>
        </p:spPr>
      </p:pic>
      <p:pic>
        <p:nvPicPr>
          <p:cNvPr id="15" name="Picture 14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39466" y="1278467"/>
            <a:ext cx="762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Picture 15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 rot="298183">
            <a:off x="6747933" y="2226733"/>
            <a:ext cx="762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16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 rot="21155259">
            <a:off x="6747933" y="3014133"/>
            <a:ext cx="762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146280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g12-appcluster2.png"/>
          <p:cNvPicPr/>
          <p:nvPr/>
        </p:nvPicPr>
        <p:blipFill>
          <a:blip r:embed="rId2" cstate="print"/>
          <a:srcRect r="1095" b="7793"/>
          <a:stretch>
            <a:fillRect/>
          </a:stretch>
        </p:blipFill>
        <p:spPr>
          <a:xfrm>
            <a:off x="2895600" y="1337511"/>
            <a:ext cx="3124200" cy="25486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Characteristics of Each Cluster</a:t>
            </a:r>
            <a:endParaRPr lang="en-US" sz="3600" dirty="0"/>
          </a:p>
        </p:txBody>
      </p:sp>
      <p:pic>
        <p:nvPicPr>
          <p:cNvPr id="5" name="Picture 4" descr="appcluster1.png"/>
          <p:cNvPicPr/>
          <p:nvPr/>
        </p:nvPicPr>
        <p:blipFill>
          <a:blip r:embed="rId3" cstate="print"/>
          <a:srcRect b="7668"/>
          <a:stretch>
            <a:fillRect/>
          </a:stretch>
        </p:blipFill>
        <p:spPr>
          <a:xfrm>
            <a:off x="0" y="1408176"/>
            <a:ext cx="2890330" cy="2401824"/>
          </a:xfrm>
          <a:prstGeom prst="rect">
            <a:avLst/>
          </a:prstGeom>
        </p:spPr>
      </p:pic>
      <p:pic>
        <p:nvPicPr>
          <p:cNvPr id="7" name="Picture 6" descr="fig13_appcluster3.png"/>
          <p:cNvPicPr/>
          <p:nvPr/>
        </p:nvPicPr>
        <p:blipFill>
          <a:blip r:embed="rId4" cstate="print"/>
          <a:srcRect b="8075"/>
          <a:stretch>
            <a:fillRect/>
          </a:stretch>
        </p:blipFill>
        <p:spPr>
          <a:xfrm>
            <a:off x="6019800" y="1315626"/>
            <a:ext cx="3048000" cy="2630466"/>
          </a:xfrm>
          <a:prstGeom prst="rect">
            <a:avLst/>
          </a:prstGeom>
        </p:spPr>
      </p:pic>
      <p:pic>
        <p:nvPicPr>
          <p:cNvPr id="8" name="Picture 7" descr="fig14_appcluster4.png"/>
          <p:cNvPicPr/>
          <p:nvPr/>
        </p:nvPicPr>
        <p:blipFill>
          <a:blip r:embed="rId5" cstate="print"/>
          <a:srcRect b="7867"/>
          <a:stretch>
            <a:fillRect/>
          </a:stretch>
        </p:blipFill>
        <p:spPr>
          <a:xfrm>
            <a:off x="762000" y="4084319"/>
            <a:ext cx="3259667" cy="2667000"/>
          </a:xfrm>
          <a:prstGeom prst="rect">
            <a:avLst/>
          </a:prstGeom>
        </p:spPr>
      </p:pic>
      <p:pic>
        <p:nvPicPr>
          <p:cNvPr id="9" name="Picture 8" descr="fig15_appcluster5.png"/>
          <p:cNvPicPr/>
          <p:nvPr/>
        </p:nvPicPr>
        <p:blipFill>
          <a:blip r:embed="rId6" cstate="print"/>
          <a:srcRect b="8025"/>
          <a:stretch>
            <a:fillRect/>
          </a:stretch>
        </p:blipFill>
        <p:spPr>
          <a:xfrm>
            <a:off x="4922567" y="4084319"/>
            <a:ext cx="3230833" cy="27439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3436" y="1695304"/>
            <a:ext cx="2914564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10.8%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Need no permission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3413902" y="1733208"/>
            <a:ext cx="2756894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35.5%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No 3</a:t>
            </a:r>
            <a:r>
              <a:rPr lang="en-US" sz="2000" b="1" baseline="30000" dirty="0" smtClean="0"/>
              <a:t>rd</a:t>
            </a:r>
            <a:r>
              <a:rPr lang="en-US" sz="2000" b="1" dirty="0" smtClean="0"/>
              <a:t>-party </a:t>
            </a:r>
            <a:r>
              <a:rPr lang="en-US" sz="2000" b="1" dirty="0" err="1" smtClean="0"/>
              <a:t>libs</a:t>
            </a:r>
            <a:endParaRPr lang="en-US" sz="20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380605" y="1760422"/>
            <a:ext cx="2756894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19.7%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Powered by ad </a:t>
            </a:r>
            <a:endParaRPr lang="en-US" sz="20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990600" y="4554896"/>
            <a:ext cx="3031067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18.4%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Promote SNS sharing</a:t>
            </a:r>
            <a:endParaRPr lang="en-US" sz="20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5105400" y="4554895"/>
            <a:ext cx="3200400" cy="707886"/>
          </a:xfrm>
          <a:prstGeom prst="rect">
            <a:avLst/>
          </a:prstGeom>
          <a:solidFill>
            <a:schemeClr val="bg1">
              <a:lumMod val="95000"/>
              <a:alpha val="86000"/>
            </a:schemeClr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16.1%</a:t>
            </a:r>
          </a:p>
          <a:p>
            <a:pPr>
              <a:buFont typeface="Arial" pitchFamily="34" charset="0"/>
              <a:buChar char="•"/>
            </a:pPr>
            <a:r>
              <a:rPr lang="en-US" sz="2000" b="1" dirty="0" smtClean="0"/>
              <a:t> Multi-purpose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029200" y="4114800"/>
            <a:ext cx="3352800" cy="211337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738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Cluster 5– </a:t>
            </a:r>
            <a:r>
              <a:rPr lang="en-US" sz="3200" dirty="0" smtClean="0"/>
              <a:t>Multi-purposes (16.10%)</a:t>
            </a:r>
            <a:endParaRPr lang="en-US" sz="3200" dirty="0"/>
          </a:p>
        </p:txBody>
      </p:sp>
      <p:sp>
        <p:nvSpPr>
          <p:cNvPr id="20" name="TextBox 19"/>
          <p:cNvSpPr txBox="1"/>
          <p:nvPr/>
        </p:nvSpPr>
        <p:spPr>
          <a:xfrm>
            <a:off x="5901267" y="1202267"/>
            <a:ext cx="25908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       </a:t>
            </a:r>
            <a:r>
              <a:rPr lang="en-US" dirty="0" err="1" smtClean="0"/>
              <a:t>IMDb</a:t>
            </a:r>
            <a:r>
              <a:rPr lang="en-US" dirty="0" smtClean="0"/>
              <a:t>,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   Pandora Radio,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        Skype</a:t>
            </a:r>
          </a:p>
          <a:p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57200" y="5791200"/>
            <a:ext cx="6248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 smtClean="0"/>
              <a:t> Permissions consumed for multiple purposes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 Deep penetration of mobile analytics</a:t>
            </a:r>
            <a:endParaRPr lang="en-US" sz="2000" dirty="0"/>
          </a:p>
        </p:txBody>
      </p:sp>
      <p:pic>
        <p:nvPicPr>
          <p:cNvPr id="12" name="Picture 11" descr="fig15_appcluster5.png"/>
          <p:cNvPicPr/>
          <p:nvPr/>
        </p:nvPicPr>
        <p:blipFill>
          <a:blip r:embed="rId3" cstate="print"/>
          <a:srcRect b="8025"/>
          <a:stretch>
            <a:fillRect/>
          </a:stretch>
        </p:blipFill>
        <p:spPr>
          <a:xfrm>
            <a:off x="0" y="1143000"/>
            <a:ext cx="5562600" cy="4724401"/>
          </a:xfrm>
          <a:prstGeom prst="rect">
            <a:avLst/>
          </a:prstGeom>
        </p:spPr>
      </p:pic>
      <p:pic>
        <p:nvPicPr>
          <p:cNvPr id="15" name="Picture 14" descr="http://lh4.ggpht.com/3DlJk9XW9joEFgK4nTBz-sSfeWH_xwMJTEaHUwblO64ab_Rm3K84n21mAXso8rZcf-vZ4Pzl7xgJBiyFq4xscTA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95533" y="1617133"/>
            <a:ext cx="762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Picture 15"/>
          <p:cNvPicPr/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705600" y="3200400"/>
            <a:ext cx="762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16"/>
          <p:cNvPicPr/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705600" y="4343400"/>
            <a:ext cx="762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249480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143999" cy="609600"/>
          </a:xfrm>
        </p:spPr>
        <p:txBody>
          <a:bodyPr/>
          <a:lstStyle/>
          <a:p>
            <a:r>
              <a:rPr lang="en-US" dirty="0" smtClean="0"/>
              <a:t>Explosion in Number of Privacy Settings (</a:t>
            </a:r>
            <a:r>
              <a:rPr lang="en-US" dirty="0" err="1" smtClean="0"/>
              <a:t>iOS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0" name="Picture 9" descr="ima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3249"/>
            <a:ext cx="3085082" cy="4627623"/>
          </a:xfrm>
          <a:prstGeom prst="rect">
            <a:avLst/>
          </a:prstGeom>
        </p:spPr>
      </p:pic>
      <p:pic>
        <p:nvPicPr>
          <p:cNvPr id="11" name="Picture 10" descr="image[1]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9971" y="1611732"/>
            <a:ext cx="2911427" cy="4367142"/>
          </a:xfrm>
          <a:prstGeom prst="rect">
            <a:avLst/>
          </a:prstGeom>
        </p:spPr>
      </p:pic>
      <p:pic>
        <p:nvPicPr>
          <p:cNvPr id="12" name="Picture 11" descr="image[2]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632" y="1530332"/>
            <a:ext cx="3082368" cy="462355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0" y="982889"/>
            <a:ext cx="9293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few iOS7 privacy screens – not even all location permission screens!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7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9248480" cy="609600"/>
          </a:xfrm>
        </p:spPr>
        <p:txBody>
          <a:bodyPr/>
          <a:lstStyle/>
          <a:p>
            <a:r>
              <a:rPr lang="en-US" dirty="0" smtClean="0"/>
              <a:t>Explosion in Number of Privacy Settings </a:t>
            </a:r>
            <a:r>
              <a:rPr lang="en-US" sz="2400" dirty="0" smtClean="0"/>
              <a:t>(Android)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0" y="982889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Android App Ops Hidden Permission Manager </a:t>
            </a:r>
            <a:r>
              <a:rPr lang="en-US" sz="1600" dirty="0" smtClean="0"/>
              <a:t>(introduced in Android 4.3)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456266"/>
            <a:ext cx="2988733" cy="498122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639" y="1388532"/>
            <a:ext cx="3049693" cy="508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258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All these Settings Good or Bad?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914400"/>
            <a:ext cx="9256964" cy="5105400"/>
          </a:xfrm>
        </p:spPr>
        <p:txBody>
          <a:bodyPr/>
          <a:lstStyle/>
          <a:p>
            <a:r>
              <a:rPr lang="en-US" dirty="0" smtClean="0"/>
              <a:t>In many ways, </a:t>
            </a:r>
            <a:r>
              <a:rPr lang="en-US" dirty="0" err="1" smtClean="0"/>
              <a:t>iOS</a:t>
            </a:r>
            <a:r>
              <a:rPr lang="en-US" dirty="0" smtClean="0"/>
              <a:t> and Android deserve credit for adding all these settings and providing all this information</a:t>
            </a:r>
          </a:p>
          <a:p>
            <a:r>
              <a:rPr lang="en-US" dirty="0" smtClean="0"/>
              <a:t>Yet, the </a:t>
            </a:r>
            <a:r>
              <a:rPr lang="en-US" b="1" dirty="0" smtClean="0"/>
              <a:t>number of settings users are expected to manage is unrealistically high</a:t>
            </a:r>
          </a:p>
          <a:p>
            <a:pPr lvl="1"/>
            <a:r>
              <a:rPr lang="en-US" dirty="0" smtClean="0"/>
              <a:t>A user with 40 apps and 3 permissions per app would have to manage 120 permissions!</a:t>
            </a:r>
          </a:p>
          <a:p>
            <a:r>
              <a:rPr lang="en-US" dirty="0" smtClean="0"/>
              <a:t>The information provided </a:t>
            </a:r>
            <a:r>
              <a:rPr lang="en-US" b="1" dirty="0" smtClean="0"/>
              <a:t>does not explain how sensitive data/functionality is used</a:t>
            </a:r>
          </a:p>
          <a:p>
            <a:pPr lvl="1"/>
            <a:r>
              <a:rPr lang="en-US" dirty="0" smtClean="0"/>
              <a:t>Issue of purpose is central to people’s preferences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038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738" y="914400"/>
            <a:ext cx="8264606" cy="5105400"/>
          </a:xfrm>
        </p:spPr>
        <p:txBody>
          <a:bodyPr/>
          <a:lstStyle/>
          <a:p>
            <a:r>
              <a:rPr lang="en-US" dirty="0" smtClean="0"/>
              <a:t>Amazon Mechanical Turk, June 15 – June 30, 2013</a:t>
            </a:r>
          </a:p>
          <a:p>
            <a:r>
              <a:rPr lang="en-US" dirty="0" smtClean="0"/>
              <a:t>Total </a:t>
            </a:r>
            <a:r>
              <a:rPr lang="en-US" b="1" dirty="0" smtClean="0"/>
              <a:t>725 U.S. </a:t>
            </a:r>
            <a:r>
              <a:rPr lang="en-US" b="1" dirty="0" err="1" smtClean="0"/>
              <a:t>smartphone</a:t>
            </a:r>
            <a:r>
              <a:rPr lang="en-US" b="1" dirty="0" smtClean="0"/>
              <a:t> users </a:t>
            </a:r>
            <a:r>
              <a:rPr lang="en-US" dirty="0" smtClean="0"/>
              <a:t>participated</a:t>
            </a:r>
          </a:p>
          <a:p>
            <a:r>
              <a:rPr lang="en-US" dirty="0" smtClean="0"/>
              <a:t>1200 HITs regarding to </a:t>
            </a:r>
            <a:r>
              <a:rPr lang="en-US" b="1" dirty="0" smtClean="0"/>
              <a:t>837 mobile apps</a:t>
            </a:r>
          </a:p>
          <a:p>
            <a:pPr lvl="1"/>
            <a:r>
              <a:rPr lang="en-US" dirty="0" smtClean="0"/>
              <a:t>One HIT talks about one app, one permission, one purpose triple</a:t>
            </a:r>
          </a:p>
          <a:p>
            <a:r>
              <a:rPr lang="en-US" dirty="0" smtClean="0"/>
              <a:t>We eliminated HITs with less than </a:t>
            </a:r>
            <a:r>
              <a:rPr lang="en-US" b="1" dirty="0" smtClean="0"/>
              <a:t>15 responses</a:t>
            </a:r>
            <a:r>
              <a:rPr lang="en-US" dirty="0" smtClean="0"/>
              <a:t> --&gt;total </a:t>
            </a:r>
            <a:r>
              <a:rPr lang="en-US" b="1" dirty="0" smtClean="0"/>
              <a:t>21, 657 responses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94340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Participants </a:t>
            </a:r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4105429747"/>
              </p:ext>
            </p:extLst>
          </p:nvPr>
        </p:nvGraphicFramePr>
        <p:xfrm>
          <a:off x="213651" y="1353201"/>
          <a:ext cx="2967386" cy="21603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725320584"/>
              </p:ext>
            </p:extLst>
          </p:nvPr>
        </p:nvGraphicFramePr>
        <p:xfrm>
          <a:off x="3810124" y="1851748"/>
          <a:ext cx="5105275" cy="36346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0" y="859166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(a) </a:t>
            </a:r>
            <a:r>
              <a:rPr lang="en-US" b="1" dirty="0" smtClean="0"/>
              <a:t>Gender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876800" y="1371600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(b) </a:t>
            </a:r>
            <a:r>
              <a:rPr lang="en-US" b="1" dirty="0" smtClean="0"/>
              <a:t>Age</a:t>
            </a:r>
            <a:endParaRPr lang="en-US" b="1" dirty="0"/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3121689809"/>
              </p:ext>
            </p:extLst>
          </p:nvPr>
        </p:nvGraphicFramePr>
        <p:xfrm>
          <a:off x="0" y="4035863"/>
          <a:ext cx="2848691" cy="24541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24284" y="3547735"/>
            <a:ext cx="220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(c) </a:t>
            </a:r>
            <a:r>
              <a:rPr lang="en-US" b="1" dirty="0" smtClean="0"/>
              <a:t>Education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75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10447537" cy="609600"/>
          </a:xfrm>
        </p:spPr>
        <p:txBody>
          <a:bodyPr/>
          <a:lstStyle/>
          <a:p>
            <a:r>
              <a:rPr lang="en-US" sz="2700" dirty="0" smtClean="0"/>
              <a:t>Android Permissions: Purpose Matters!</a:t>
            </a:r>
            <a:endParaRPr lang="en-US" sz="2700" dirty="0"/>
          </a:p>
        </p:txBody>
      </p:sp>
      <p:sp>
        <p:nvSpPr>
          <p:cNvPr id="11" name="TextBox 10"/>
          <p:cNvSpPr txBox="1"/>
          <p:nvPr/>
        </p:nvSpPr>
        <p:spPr>
          <a:xfrm>
            <a:off x="5208608" y="5706789"/>
            <a:ext cx="3935392" cy="738664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1400" dirty="0" smtClean="0"/>
              <a:t>J. Lin, “Understanding and Capturing People’s Mobile App Privacy Preferences”, CMU-CS-13-127, October 2013</a:t>
            </a:r>
            <a:endParaRPr lang="en-US" sz="1400" dirty="0"/>
          </a:p>
        </p:txBody>
      </p:sp>
      <p:pic>
        <p:nvPicPr>
          <p:cNvPr id="12" name="Picture 11" descr="average-fon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950726"/>
            <a:ext cx="4573121" cy="40386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04800" y="4760726"/>
            <a:ext cx="4343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Users’ Average Preferences  </a:t>
            </a:r>
          </a:p>
          <a:p>
            <a:r>
              <a:rPr lang="en-US" dirty="0" smtClean="0"/>
              <a:t>White </a:t>
            </a:r>
            <a:r>
              <a:rPr lang="en-US" dirty="0" smtClean="0">
                <a:sym typeface="Wingdings" pitchFamily="2" charset="2"/>
              </a:rPr>
              <a:t> comfortable</a:t>
            </a:r>
          </a:p>
          <a:p>
            <a:r>
              <a:rPr lang="en-US" dirty="0" smtClean="0">
                <a:sym typeface="Wingdings" pitchFamily="2" charset="2"/>
              </a:rPr>
              <a:t>Red   uncomfortable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31765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All Users Feel the Same Way?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419600" y="6591300"/>
            <a:ext cx="4724400" cy="228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 November 2013 - Slide </a:t>
            </a:r>
            <a:fld id="{920741BD-0B0F-4AE9-97D4-C0B0E19A02C6}" type="slidenum">
              <a:rPr lang="en-US" smtClean="0"/>
              <a:pPr/>
              <a:t>39</a:t>
            </a:fld>
            <a:endParaRPr lang="en-US" dirty="0"/>
          </a:p>
        </p:txBody>
      </p:sp>
      <p:pic>
        <p:nvPicPr>
          <p:cNvPr id="9" name="Picture 8" descr="average-fon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5842" y="1026317"/>
            <a:ext cx="4573121" cy="4038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10642" y="4836317"/>
            <a:ext cx="4343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Users’ Average Preferences  </a:t>
            </a:r>
          </a:p>
          <a:p>
            <a:r>
              <a:rPr lang="en-US" dirty="0" smtClean="0"/>
              <a:t>White </a:t>
            </a:r>
            <a:r>
              <a:rPr lang="en-US" dirty="0" smtClean="0">
                <a:sym typeface="Wingdings" pitchFamily="2" charset="2"/>
              </a:rPr>
              <a:t> comfortable</a:t>
            </a:r>
          </a:p>
          <a:p>
            <a:r>
              <a:rPr lang="en-US" dirty="0" smtClean="0">
                <a:sym typeface="Wingdings" pitchFamily="2" charset="2"/>
              </a:rPr>
              <a:t>Red   uncomfortable</a:t>
            </a:r>
            <a:endParaRPr lang="en-US" dirty="0" smtClean="0"/>
          </a:p>
        </p:txBody>
      </p:sp>
      <p:pic>
        <p:nvPicPr>
          <p:cNvPr id="11" name="Picture 10" descr="fig22-a-user-variance.png"/>
          <p:cNvPicPr/>
          <p:nvPr/>
        </p:nvPicPr>
        <p:blipFill>
          <a:blip r:embed="rId3" cstate="print"/>
          <a:srcRect t="9000"/>
          <a:stretch>
            <a:fillRect/>
          </a:stretch>
        </p:blipFill>
        <p:spPr>
          <a:xfrm>
            <a:off x="4754042" y="1032903"/>
            <a:ext cx="4086225" cy="39558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135042" y="4836317"/>
            <a:ext cx="3733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Variances among Users</a:t>
            </a:r>
          </a:p>
          <a:p>
            <a:r>
              <a:rPr lang="en-US" dirty="0" smtClean="0"/>
              <a:t>Darker yellow </a:t>
            </a:r>
            <a:r>
              <a:rPr lang="en-US" dirty="0" smtClean="0">
                <a:sym typeface="Wingdings" pitchFamily="2" charset="2"/>
              </a:rPr>
              <a:t> larger variance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129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218" y="2800719"/>
            <a:ext cx="8877782" cy="1362075"/>
          </a:xfrm>
        </p:spPr>
        <p:txBody>
          <a:bodyPr/>
          <a:lstStyle/>
          <a:p>
            <a:r>
              <a:rPr lang="en-US" sz="3900" dirty="0" smtClean="0">
                <a:solidFill>
                  <a:schemeClr val="tx1"/>
                </a:solidFill>
              </a:rPr>
              <a:t>BYOD &amp; Mobile Security: </a:t>
            </a:r>
            <a:br>
              <a:rPr lang="en-US" sz="3900" dirty="0" smtClean="0">
                <a:solidFill>
                  <a:schemeClr val="tx1"/>
                </a:solidFill>
              </a:rPr>
            </a:br>
            <a:r>
              <a:rPr lang="en-US" sz="3900" dirty="0" smtClean="0">
                <a:solidFill>
                  <a:srgbClr val="3333CC"/>
                </a:solidFill>
              </a:rPr>
              <a:t>An Enterprise Perspective</a:t>
            </a:r>
            <a:endParaRPr lang="en-US" sz="3900" dirty="0">
              <a:solidFill>
                <a:srgbClr val="33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092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419600" y="6591300"/>
            <a:ext cx="4724400" cy="228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 November 2013 - Slide </a:t>
            </a:r>
            <a:fld id="{920741BD-0B0F-4AE9-97D4-C0B0E19A02C6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5321" y="994393"/>
            <a:ext cx="8576840" cy="2308324"/>
          </a:xfrm>
          <a:prstGeom prst="rect">
            <a:avLst/>
          </a:prstGeom>
          <a:solidFill>
            <a:srgbClr val="CCCC00"/>
          </a:solidFill>
        </p:spPr>
        <p:txBody>
          <a:bodyPr wrap="square" rtlCol="0">
            <a:spAutoFit/>
          </a:bodyPr>
          <a:lstStyle/>
          <a:p>
            <a:r>
              <a:rPr lang="en-US" sz="4800" dirty="0"/>
              <a:t>Could we possibly identify a small number of clusters of like-minded users</a:t>
            </a:r>
            <a:r>
              <a:rPr lang="en-US" sz="4800" dirty="0" smtClean="0"/>
              <a:t>?</a:t>
            </a:r>
            <a:endParaRPr lang="en-US" sz="4800" dirty="0"/>
          </a:p>
        </p:txBody>
      </p:sp>
      <p:sp>
        <p:nvSpPr>
          <p:cNvPr id="6" name="TextBox 5"/>
          <p:cNvSpPr txBox="1"/>
          <p:nvPr/>
        </p:nvSpPr>
        <p:spPr>
          <a:xfrm>
            <a:off x="228961" y="3430250"/>
            <a:ext cx="8576840" cy="3046988"/>
          </a:xfrm>
          <a:prstGeom prst="rect">
            <a:avLst/>
          </a:prstGeom>
          <a:solidFill>
            <a:srgbClr val="CCCC00"/>
          </a:solidFill>
        </p:spPr>
        <p:txBody>
          <a:bodyPr wrap="square" rtlCol="0">
            <a:spAutoFit/>
          </a:bodyPr>
          <a:lstStyle/>
          <a:p>
            <a:r>
              <a:rPr lang="en-US" sz="4800" dirty="0"/>
              <a:t>Could we define a small number of privacy profiles that could help predict </a:t>
            </a:r>
            <a:r>
              <a:rPr lang="en-US" sz="4800" dirty="0" smtClean="0"/>
              <a:t>a user’s </a:t>
            </a:r>
            <a:r>
              <a:rPr lang="en-US" sz="4800" dirty="0"/>
              <a:t>privacy preferences?</a:t>
            </a:r>
          </a:p>
        </p:txBody>
      </p:sp>
    </p:spTree>
    <p:extLst>
      <p:ext uri="{BB962C8B-B14F-4D97-AF65-F5344CB8AC3E}">
        <p14:creationId xmlns:p14="http://schemas.microsoft.com/office/powerpoint/2010/main" val="4240019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Clustering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4419600" y="6591300"/>
            <a:ext cx="4724400" cy="2286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 November 2013 - Slide </a:t>
            </a:r>
            <a:fld id="{920741BD-0B0F-4AE9-97D4-C0B0E19A02C6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5" name="Picture 4" descr="fig23-userdendrogram.emf"/>
          <p:cNvPicPr/>
          <p:nvPr/>
        </p:nvPicPr>
        <p:blipFill>
          <a:blip r:embed="rId2" cstate="print"/>
          <a:srcRect l="10971" t="16547" r="11511" b="16307"/>
          <a:stretch>
            <a:fillRect/>
          </a:stretch>
        </p:blipFill>
        <p:spPr>
          <a:xfrm>
            <a:off x="474715" y="1206518"/>
            <a:ext cx="7467600" cy="5029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99115" y="1206518"/>
            <a:ext cx="3451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Canberra distance </a:t>
            </a:r>
            <a:r>
              <a:rPr lang="en-US" sz="2400" dirty="0" smtClean="0"/>
              <a:t>with </a:t>
            </a:r>
            <a:r>
              <a:rPr lang="en-US" sz="2400" b="1" dirty="0" smtClean="0">
                <a:solidFill>
                  <a:srgbClr val="C00000"/>
                </a:solidFill>
              </a:rPr>
              <a:t>average linkage </a:t>
            </a:r>
            <a:r>
              <a:rPr lang="en-US" sz="2400" dirty="0" smtClean="0"/>
              <a:t>method with </a:t>
            </a:r>
            <a:r>
              <a:rPr lang="en-US" sz="2400" b="1" i="1" dirty="0" smtClean="0">
                <a:solidFill>
                  <a:srgbClr val="C00000"/>
                </a:solidFill>
              </a:rPr>
              <a:t>k=4</a:t>
            </a:r>
            <a:endParaRPr lang="en-US" sz="2400" b="1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740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ig-26-summaryofclusters.emf"/>
          <p:cNvPicPr/>
          <p:nvPr/>
        </p:nvPicPr>
        <p:blipFill>
          <a:blip r:embed="rId3" cstate="print"/>
          <a:srcRect b="20741"/>
          <a:stretch>
            <a:fillRect/>
          </a:stretch>
        </p:blipFill>
        <p:spPr>
          <a:xfrm>
            <a:off x="762000" y="1371600"/>
            <a:ext cx="7772402" cy="47244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660936"/>
          </a:xfrm>
        </p:spPr>
        <p:txBody>
          <a:bodyPr>
            <a:noAutofit/>
          </a:bodyPr>
          <a:lstStyle/>
          <a:p>
            <a:r>
              <a:rPr lang="en-US" sz="3200" dirty="0" smtClean="0"/>
              <a:t>How Do These Clusters Differ?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79353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7664794" cy="60472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The Unconcerned</a:t>
            </a:r>
            <a:endParaRPr lang="en-US" sz="32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1676400"/>
            <a:ext cx="3581400" cy="4449763"/>
          </a:xfrm>
        </p:spPr>
        <p:txBody>
          <a:bodyPr>
            <a:normAutofit/>
          </a:bodyPr>
          <a:lstStyle/>
          <a:p>
            <a:pPr marL="119063" indent="-119063">
              <a:buFont typeface="Arial" pitchFamily="34" charset="0"/>
              <a:buChar char="•"/>
            </a:pPr>
            <a:r>
              <a:rPr lang="en-US" sz="2400" dirty="0" smtClean="0"/>
              <a:t>Generally open to all types of disclosure</a:t>
            </a:r>
          </a:p>
          <a:p>
            <a:pPr>
              <a:buFont typeface="Arial" pitchFamily="34" charset="0"/>
              <a:buChar char="•"/>
            </a:pPr>
            <a:endParaRPr lang="en-US" sz="2400" dirty="0"/>
          </a:p>
          <a:p>
            <a:pPr marL="119063" indent="-119063">
              <a:buFont typeface="Arial" pitchFamily="34" charset="0"/>
              <a:buChar char="•"/>
            </a:pPr>
            <a:r>
              <a:rPr lang="en-US" sz="2400" dirty="0" smtClean="0"/>
              <a:t>The very red grid on the bottom right might be caused by lack of data </a:t>
            </a:r>
          </a:p>
          <a:p>
            <a:endParaRPr lang="en-US" sz="2400" dirty="0"/>
          </a:p>
        </p:txBody>
      </p:sp>
      <p:pic>
        <p:nvPicPr>
          <p:cNvPr id="10" name="Picture 9" descr="Fig24-userclusters-single-color.png"/>
          <p:cNvPicPr/>
          <p:nvPr/>
        </p:nvPicPr>
        <p:blipFill>
          <a:blip r:embed="rId3" cstate="print"/>
          <a:srcRect l="87832" t="32283" b="29557"/>
          <a:stretch>
            <a:fillRect/>
          </a:stretch>
        </p:blipFill>
        <p:spPr>
          <a:xfrm>
            <a:off x="8001000" y="1752599"/>
            <a:ext cx="914400" cy="3184259"/>
          </a:xfrm>
          <a:prstGeom prst="rect">
            <a:avLst/>
          </a:prstGeom>
        </p:spPr>
      </p:pic>
      <p:pic>
        <p:nvPicPr>
          <p:cNvPr id="7" name="Picture 6" descr="unconcerned-fon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886200" y="1447800"/>
            <a:ext cx="3781425" cy="486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755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335405" cy="695438"/>
          </a:xfrm>
        </p:spPr>
        <p:txBody>
          <a:bodyPr>
            <a:normAutofit/>
          </a:bodyPr>
          <a:lstStyle/>
          <a:p>
            <a:r>
              <a:rPr lang="en-US" sz="3600" dirty="0" smtClean="0"/>
              <a:t>Fence-Sitters</a:t>
            </a:r>
            <a:endParaRPr lang="en-US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1676400"/>
            <a:ext cx="3505200" cy="4449763"/>
          </a:xfrm>
        </p:spPr>
        <p:txBody>
          <a:bodyPr>
            <a:normAutofit lnSpcReduction="10000"/>
          </a:bodyPr>
          <a:lstStyle/>
          <a:p>
            <a:pPr marL="119063" indent="-119063">
              <a:buFont typeface="Arial" pitchFamily="34" charset="0"/>
              <a:buChar char="•"/>
            </a:pPr>
            <a:r>
              <a:rPr lang="en-US" sz="2400" dirty="0" smtClean="0"/>
              <a:t>Largest group of users (47.81%)</a:t>
            </a:r>
          </a:p>
          <a:p>
            <a:pPr>
              <a:buFont typeface="Arial" pitchFamily="34" charset="0"/>
              <a:buChar char="•"/>
            </a:pPr>
            <a:endParaRPr lang="en-US" sz="2400" dirty="0"/>
          </a:p>
          <a:p>
            <a:pPr marL="119063" indent="-119063">
              <a:buFont typeface="Arial" pitchFamily="34" charset="0"/>
              <a:buChar char="•"/>
            </a:pPr>
            <a:r>
              <a:rPr lang="en-US" sz="2400" dirty="0" smtClean="0"/>
              <a:t>Express neutral opinions for lots of cases  (light colors)</a:t>
            </a:r>
          </a:p>
          <a:p>
            <a:pPr>
              <a:buFont typeface="Arial" pitchFamily="34" charset="0"/>
              <a:buChar char="•"/>
            </a:pPr>
            <a:endParaRPr lang="en-US" sz="2400" dirty="0"/>
          </a:p>
          <a:p>
            <a:pPr marL="119063" indent="-119063">
              <a:buFont typeface="Arial" pitchFamily="34" charset="0"/>
              <a:buChar char="•"/>
            </a:pPr>
            <a:r>
              <a:rPr lang="en-US" sz="2400" dirty="0" smtClean="0"/>
              <a:t>Might be the result of warning fatigue (habitation effect)</a:t>
            </a:r>
          </a:p>
          <a:p>
            <a:pPr>
              <a:buFont typeface="Arial" pitchFamily="34" charset="0"/>
              <a:buChar char="•"/>
            </a:pPr>
            <a:endParaRPr lang="en-US" sz="2400" dirty="0"/>
          </a:p>
          <a:p>
            <a:pPr>
              <a:buFont typeface="Arial" pitchFamily="34" charset="0"/>
              <a:buChar char="•"/>
            </a:pPr>
            <a:endParaRPr lang="en-US" sz="2000" dirty="0" smtClean="0"/>
          </a:p>
          <a:p>
            <a:endParaRPr lang="en-US" sz="2000" dirty="0"/>
          </a:p>
        </p:txBody>
      </p:sp>
      <p:pic>
        <p:nvPicPr>
          <p:cNvPr id="9" name="Picture 8" descr="Fig24-userclusters-single-color.png"/>
          <p:cNvPicPr/>
          <p:nvPr/>
        </p:nvPicPr>
        <p:blipFill>
          <a:blip r:embed="rId2" cstate="print"/>
          <a:srcRect l="87832" t="32283" b="29557"/>
          <a:stretch>
            <a:fillRect/>
          </a:stretch>
        </p:blipFill>
        <p:spPr>
          <a:xfrm>
            <a:off x="8001000" y="1752599"/>
            <a:ext cx="914400" cy="3184259"/>
          </a:xfrm>
          <a:prstGeom prst="rect">
            <a:avLst/>
          </a:prstGeom>
        </p:spPr>
      </p:pic>
      <p:pic>
        <p:nvPicPr>
          <p:cNvPr id="7" name="Picture 6" descr="fencesitter-fon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10000" y="1371599"/>
            <a:ext cx="4038600" cy="533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93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4806740" cy="467447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Conservatives</a:t>
            </a:r>
            <a:endParaRPr lang="en-US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1676400"/>
            <a:ext cx="3733800" cy="4449763"/>
          </a:xfrm>
        </p:spPr>
        <p:txBody>
          <a:bodyPr>
            <a:normAutofit/>
          </a:bodyPr>
          <a:lstStyle/>
          <a:p>
            <a:pPr marL="166688" indent="-166688">
              <a:buFont typeface="Arial" pitchFamily="34" charset="0"/>
              <a:buChar char="•"/>
            </a:pPr>
            <a:r>
              <a:rPr lang="en-US" sz="2400" dirty="0" smtClean="0"/>
              <a:t>Uncomfortable letting external libraries access their information</a:t>
            </a:r>
          </a:p>
          <a:p>
            <a:pPr>
              <a:buFont typeface="Arial" pitchFamily="34" charset="0"/>
              <a:buChar char="•"/>
            </a:pPr>
            <a:endParaRPr lang="en-US" sz="2400" dirty="0"/>
          </a:p>
          <a:p>
            <a:pPr marL="166688" indent="-166688">
              <a:buFont typeface="Arial" pitchFamily="34" charset="0"/>
              <a:buChar char="•"/>
            </a:pPr>
            <a:r>
              <a:rPr lang="en-US" sz="2400" dirty="0" smtClean="0"/>
              <a:t>Even for accessing contact list, SMS or unique phone ID for the app’s own use</a:t>
            </a:r>
            <a:endParaRPr lang="en-US" sz="2400" dirty="0"/>
          </a:p>
        </p:txBody>
      </p:sp>
      <p:pic>
        <p:nvPicPr>
          <p:cNvPr id="9" name="Picture 8" descr="Fig24-userclusters-single-color.png"/>
          <p:cNvPicPr/>
          <p:nvPr/>
        </p:nvPicPr>
        <p:blipFill>
          <a:blip r:embed="rId2" cstate="print"/>
          <a:srcRect l="87832" t="32283" b="29557"/>
          <a:stretch>
            <a:fillRect/>
          </a:stretch>
        </p:blipFill>
        <p:spPr>
          <a:xfrm>
            <a:off x="8001000" y="1752600"/>
            <a:ext cx="838200" cy="2918904"/>
          </a:xfrm>
          <a:prstGeom prst="rect">
            <a:avLst/>
          </a:prstGeom>
        </p:spPr>
      </p:pic>
      <p:pic>
        <p:nvPicPr>
          <p:cNvPr id="8" name="Picture 7" descr="conservative-fon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817078" y="1205909"/>
            <a:ext cx="4006538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45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668" y="-332447"/>
            <a:ext cx="7634705" cy="1162050"/>
          </a:xfrm>
        </p:spPr>
        <p:txBody>
          <a:bodyPr/>
          <a:lstStyle/>
          <a:p>
            <a:r>
              <a:rPr lang="en-US" sz="3600" dirty="0" smtClean="0"/>
              <a:t>Advanced Users</a:t>
            </a:r>
            <a:endParaRPr lang="en-US" sz="3600" dirty="0"/>
          </a:p>
        </p:txBody>
      </p:sp>
      <p:sp>
        <p:nvSpPr>
          <p:cNvPr id="6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1676400"/>
            <a:ext cx="4114800" cy="4449763"/>
          </a:xfrm>
        </p:spPr>
        <p:txBody>
          <a:bodyPr>
            <a:normAutofit fontScale="92500" lnSpcReduction="10000"/>
          </a:bodyPr>
          <a:lstStyle/>
          <a:p>
            <a:pPr marL="119063" indent="-119063">
              <a:buFont typeface="Arial" pitchFamily="34" charset="0"/>
              <a:buChar char="•"/>
            </a:pPr>
            <a:r>
              <a:rPr lang="en-US" sz="2400" dirty="0" smtClean="0"/>
              <a:t>Appear to be conservative too, but more selective</a:t>
            </a:r>
          </a:p>
          <a:p>
            <a:pPr marL="119063" indent="-119063">
              <a:buFont typeface="Arial" pitchFamily="34" charset="0"/>
              <a:buChar char="•"/>
            </a:pPr>
            <a:endParaRPr lang="en-US" sz="2400" dirty="0" smtClean="0"/>
          </a:p>
          <a:p>
            <a:pPr marL="119063" indent="-119063">
              <a:buFont typeface="Arial" pitchFamily="34" charset="0"/>
              <a:buChar char="•"/>
            </a:pPr>
            <a:r>
              <a:rPr lang="en-US" sz="2400" dirty="0" smtClean="0"/>
              <a:t>Don’t like ads and mobile analytics</a:t>
            </a:r>
          </a:p>
          <a:p>
            <a:pPr>
              <a:buFont typeface="Arial" pitchFamily="34" charset="0"/>
              <a:buChar char="•"/>
            </a:pPr>
            <a:endParaRPr lang="en-US" sz="2400" dirty="0" smtClean="0"/>
          </a:p>
          <a:p>
            <a:pPr marL="119063" indent="-119063">
              <a:buFont typeface="Arial" pitchFamily="34" charset="0"/>
              <a:buChar char="•"/>
            </a:pPr>
            <a:r>
              <a:rPr lang="en-US" sz="2400" dirty="0" smtClean="0"/>
              <a:t>But OK with disclosing coarse location information</a:t>
            </a:r>
          </a:p>
          <a:p>
            <a:pPr>
              <a:buFont typeface="Arial" pitchFamily="34" charset="0"/>
              <a:buChar char="•"/>
            </a:pPr>
            <a:endParaRPr lang="en-US" sz="2400" dirty="0"/>
          </a:p>
          <a:p>
            <a:pPr marL="119063" indent="-119063">
              <a:buFont typeface="Arial" pitchFamily="34" charset="0"/>
              <a:buChar char="•"/>
            </a:pPr>
            <a:r>
              <a:rPr lang="en-US" sz="2400" dirty="0" smtClean="0"/>
              <a:t>OK with SNS</a:t>
            </a:r>
          </a:p>
          <a:p>
            <a:pPr>
              <a:buFont typeface="Arial" pitchFamily="34" charset="0"/>
              <a:buChar char="•"/>
            </a:pPr>
            <a:endParaRPr lang="en-US" sz="2000" dirty="0"/>
          </a:p>
        </p:txBody>
      </p:sp>
      <p:pic>
        <p:nvPicPr>
          <p:cNvPr id="7" name="Picture 6" descr="Fig24-userclusters-single-color.png"/>
          <p:cNvPicPr/>
          <p:nvPr/>
        </p:nvPicPr>
        <p:blipFill>
          <a:blip r:embed="rId2" cstate="print"/>
          <a:srcRect l="87832" t="32283" b="29557"/>
          <a:stretch>
            <a:fillRect/>
          </a:stretch>
        </p:blipFill>
        <p:spPr>
          <a:xfrm>
            <a:off x="8001000" y="1752599"/>
            <a:ext cx="914400" cy="3184259"/>
          </a:xfrm>
          <a:prstGeom prst="rect">
            <a:avLst/>
          </a:prstGeom>
        </p:spPr>
      </p:pic>
      <p:pic>
        <p:nvPicPr>
          <p:cNvPr id="8" name="Picture 7" descr="advanceduser-fon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97665" y="1346781"/>
            <a:ext cx="3810000" cy="496780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924603" y="5690797"/>
            <a:ext cx="2003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rgbClr val="0000FF"/>
                </a:solidFill>
              </a:rPr>
              <a:t>17.95% users</a:t>
            </a:r>
            <a:endParaRPr lang="en-US" sz="18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8686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 Privacy Profile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Asking users a set of general questions</a:t>
            </a:r>
            <a:endParaRPr lang="en-US" dirty="0"/>
          </a:p>
        </p:txBody>
      </p:sp>
      <p:pic>
        <p:nvPicPr>
          <p:cNvPr id="5" name="Picture 4" descr="Fig25_whatQtoask.emf"/>
          <p:cNvPicPr/>
          <p:nvPr/>
        </p:nvPicPr>
        <p:blipFill>
          <a:blip r:embed="rId3" cstate="print"/>
          <a:srcRect l="8697"/>
          <a:stretch>
            <a:fillRect/>
          </a:stretch>
        </p:blipFill>
        <p:spPr>
          <a:xfrm>
            <a:off x="457200" y="2514600"/>
            <a:ext cx="7639686" cy="313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55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8534400" cy="609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Theoretical Bounds on Predicting Individual’s Privacy Preferences</a:t>
            </a:r>
            <a:endParaRPr lang="en-US" dirty="0"/>
          </a:p>
        </p:txBody>
      </p:sp>
      <p:pic>
        <p:nvPicPr>
          <p:cNvPr id="4" name="Picture 3" descr="fig27_accuracy_improvement.emf"/>
          <p:cNvPicPr/>
          <p:nvPr/>
        </p:nvPicPr>
        <p:blipFill>
          <a:blip r:embed="rId3" cstate="print"/>
          <a:srcRect l="15078" t="12760" r="12860" b="27596"/>
          <a:stretch>
            <a:fillRect/>
          </a:stretch>
        </p:blipFill>
        <p:spPr>
          <a:xfrm>
            <a:off x="228600" y="1600200"/>
            <a:ext cx="5855506" cy="40481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72200" y="1981200"/>
            <a:ext cx="2667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Baseline: </a:t>
            </a:r>
            <a:r>
              <a:rPr lang="en-US" dirty="0" smtClean="0"/>
              <a:t>Using grand average</a:t>
            </a:r>
          </a:p>
          <a:p>
            <a:endParaRPr lang="en-US" dirty="0"/>
          </a:p>
          <a:p>
            <a:r>
              <a:rPr lang="en-US" b="1" dirty="0" smtClean="0"/>
              <a:t>Q1</a:t>
            </a:r>
            <a:r>
              <a:rPr lang="en-US" dirty="0" smtClean="0"/>
              <a:t>:  Only ask one question  </a:t>
            </a:r>
          </a:p>
          <a:p>
            <a:endParaRPr lang="en-US" dirty="0"/>
          </a:p>
          <a:p>
            <a:r>
              <a:rPr lang="en-US" b="1" dirty="0" smtClean="0"/>
              <a:t>Q1..</a:t>
            </a:r>
            <a:r>
              <a:rPr lang="en-US" b="1" dirty="0" err="1" smtClean="0"/>
              <a:t>Qn</a:t>
            </a:r>
            <a:r>
              <a:rPr lang="en-US" b="1" dirty="0" smtClean="0"/>
              <a:t>:  </a:t>
            </a:r>
            <a:r>
              <a:rPr lang="en-US" dirty="0" smtClean="0"/>
              <a:t>A perfect set of questions  that can differentiate four privacy profiles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269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13841" y="1676537"/>
            <a:ext cx="9100262" cy="1791260"/>
          </a:xfrm>
          <a:prstGeom prst="rect">
            <a:avLst/>
          </a:prstGeom>
          <a:solidFill>
            <a:srgbClr val="CCCC00"/>
          </a:solidFill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How About Hybrid Solutions?</a:t>
            </a:r>
          </a:p>
          <a:p>
            <a:r>
              <a:rPr lang="en-US" sz="4800" dirty="0" smtClean="0"/>
              <a:t>Prediction + Interaction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51596" y="4873138"/>
            <a:ext cx="5317744" cy="738664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1400" dirty="0" smtClean="0"/>
              <a:t>B. Liu, J. Lin, N. </a:t>
            </a:r>
            <a:r>
              <a:rPr lang="en-US" sz="1400" dirty="0" err="1" smtClean="0"/>
              <a:t>Sadeh</a:t>
            </a:r>
            <a:r>
              <a:rPr lang="en-US" sz="1400" dirty="0" smtClean="0"/>
              <a:t>  “Reconciling Mobile App Privacy and Usability on Smartphones: Could User Privacy Profiles Help?”, October 2013, Under review.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7835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Reconciling BYOD and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738" y="914400"/>
            <a:ext cx="8172148" cy="51054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dirty="0" smtClean="0"/>
              <a:t>People need the devices to be productive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Policies that are unrealistic will just encourage employees to circumvent them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Complex tradeoffs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No silver bullet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8884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LBE Privacy Guard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Fine-grained control of Android Permissions.</a:t>
            </a:r>
          </a:p>
          <a:p>
            <a:r>
              <a:rPr lang="en-US" dirty="0" smtClean="0"/>
              <a:t>Available on rooted Android phones.</a:t>
            </a:r>
          </a:p>
          <a:p>
            <a:r>
              <a:rPr lang="en-US" dirty="0" smtClean="0"/>
              <a:t>Managing 12 Permissions:</a:t>
            </a:r>
          </a:p>
          <a:p>
            <a:pPr lvl="1"/>
            <a:r>
              <a:rPr lang="en-US" dirty="0"/>
              <a:t>“Send SMS”, “Phone Call”, “Phone State”, “Call Monitoring”, “SMS DB”, “Contact”, “Call Logs”, “Positioning”, “Phone ID”, “3G Network”, “Wi-Fi Network” and “ROOT”. </a:t>
            </a:r>
            <a:endParaRPr lang="en-US" dirty="0" smtClean="0"/>
          </a:p>
          <a:p>
            <a:r>
              <a:rPr lang="en-US" dirty="0" smtClean="0"/>
              <a:t>Settings that users can choose:</a:t>
            </a:r>
          </a:p>
          <a:p>
            <a:pPr lvl="1"/>
            <a:r>
              <a:rPr lang="en-US" dirty="0" smtClean="0"/>
              <a:t>“Allow”, “Deny”, “Ask”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029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_2013-10-04-13-29-3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82" y="453609"/>
            <a:ext cx="2915361" cy="5182863"/>
          </a:xfrm>
          <a:prstGeom prst="rect">
            <a:avLst/>
          </a:prstGeom>
        </p:spPr>
      </p:pic>
      <p:pic>
        <p:nvPicPr>
          <p:cNvPr id="6" name="Picture 5" descr="Screenshot_2013-10-04-13-15-5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987" y="453609"/>
            <a:ext cx="2915361" cy="5182863"/>
          </a:xfrm>
          <a:prstGeom prst="rect">
            <a:avLst/>
          </a:prstGeom>
        </p:spPr>
      </p:pic>
      <p:pic>
        <p:nvPicPr>
          <p:cNvPr id="7" name="Picture 6" descr="Screenshot_2013-10-04-13-19-0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065" y="453608"/>
            <a:ext cx="2915361" cy="5182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983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_2013-10-04-13-23-4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09" y="238145"/>
            <a:ext cx="3444593" cy="6123721"/>
          </a:xfrm>
          <a:prstGeom prst="rect">
            <a:avLst/>
          </a:prstGeom>
        </p:spPr>
      </p:pic>
      <p:pic>
        <p:nvPicPr>
          <p:cNvPr id="3" name="Picture 2" descr="Screenshot_2013-10-04-13-24-4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280" y="238145"/>
            <a:ext cx="3444593" cy="612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8223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959" y="-151182"/>
            <a:ext cx="8229600" cy="836704"/>
          </a:xfrm>
        </p:spPr>
        <p:txBody>
          <a:bodyPr>
            <a:normAutofit/>
          </a:bodyPr>
          <a:lstStyle/>
          <a:p>
            <a:r>
              <a:rPr lang="en-US" dirty="0" smtClean="0"/>
              <a:t>LBE Data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6478" y="1118935"/>
            <a:ext cx="8229600" cy="476533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Log records from LBE users</a:t>
            </a:r>
          </a:p>
          <a:p>
            <a:pPr lvl="1"/>
            <a:r>
              <a:rPr lang="en-US" dirty="0" smtClean="0"/>
              <a:t>Log including all apps installed with decisions of each requested permission</a:t>
            </a:r>
          </a:p>
          <a:p>
            <a:pPr lvl="1"/>
            <a:r>
              <a:rPr lang="en-US" dirty="0" smtClean="0"/>
              <a:t>Uploaded daily with latest settings</a:t>
            </a:r>
          </a:p>
          <a:p>
            <a:pPr lvl="1"/>
            <a:endParaRPr lang="en-US" dirty="0" smtClean="0"/>
          </a:p>
          <a:p>
            <a:pPr lvl="1"/>
            <a:r>
              <a:rPr lang="en-US" dirty="0"/>
              <a:t>10-day subset. </a:t>
            </a:r>
            <a:endParaRPr lang="en-US" dirty="0" smtClean="0"/>
          </a:p>
          <a:p>
            <a:pPr lvl="1"/>
            <a:r>
              <a:rPr lang="en-US" dirty="0" smtClean="0"/>
              <a:t>4.8M users, 501K apps, </a:t>
            </a:r>
            <a:endParaRPr lang="en-US" dirty="0"/>
          </a:p>
          <a:p>
            <a:pPr lvl="1"/>
            <a:r>
              <a:rPr lang="en-US" dirty="0" smtClean="0"/>
              <a:t>159M decision records, 118M unique {user, app, permission, decision} triples</a:t>
            </a:r>
          </a:p>
        </p:txBody>
      </p:sp>
    </p:spTree>
    <p:extLst>
      <p:ext uri="{BB962C8B-B14F-4D97-AF65-F5344CB8AC3E}">
        <p14:creationId xmlns:p14="http://schemas.microsoft.com/office/powerpoint/2010/main" val="48771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839" y="123456"/>
            <a:ext cx="8229600" cy="643920"/>
          </a:xfrm>
        </p:spPr>
        <p:txBody>
          <a:bodyPr>
            <a:normAutofit/>
          </a:bodyPr>
          <a:lstStyle/>
          <a:p>
            <a:r>
              <a:rPr lang="en-US" dirty="0" smtClean="0"/>
              <a:t>Data Preprocessing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0724"/>
            <a:ext cx="8229600" cy="493544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We want users to be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ctive users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sers who made “Deny” / “Ask” decisions at least once.</a:t>
            </a:r>
          </a:p>
          <a:p>
            <a:r>
              <a:rPr lang="en-US" dirty="0" smtClean="0"/>
              <a:t>Focused on</a:t>
            </a:r>
          </a:p>
          <a:p>
            <a:pPr lvl="1"/>
            <a:r>
              <a:rPr lang="en-US" dirty="0" smtClean="0"/>
              <a:t>popular apps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vailable in Google Play store</a:t>
            </a:r>
            <a:endParaRPr lang="en-US" dirty="0"/>
          </a:p>
          <a:p>
            <a:r>
              <a:rPr lang="en-US" dirty="0" smtClean="0"/>
              <a:t>App-permission pairs with sufficient data points</a:t>
            </a:r>
          </a:p>
          <a:p>
            <a:endParaRPr lang="en-US" dirty="0" smtClean="0"/>
          </a:p>
          <a:p>
            <a:r>
              <a:rPr lang="en-US" b="1" dirty="0" smtClean="0"/>
              <a:t>239K users, 12K apps, 28M records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776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of users’ preferences</a:t>
            </a:r>
            <a:endParaRPr lang="en-US" dirty="0"/>
          </a:p>
        </p:txBody>
      </p:sp>
      <p:pic>
        <p:nvPicPr>
          <p:cNvPr id="5" name="Picture 4" descr="Macintosh HD:Users:bliu1:BinWork:Share:DropBox:Dropbox:Lab:LBE:timeline:LBE_1:LBE_1.2_PaperDraft:triangle.pdf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92" t="20172" r="13848" b="24122"/>
          <a:stretch/>
        </p:blipFill>
        <p:spPr bwMode="auto">
          <a:xfrm>
            <a:off x="5152169" y="1350784"/>
            <a:ext cx="3991831" cy="350290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612" y="1267600"/>
            <a:ext cx="5102836" cy="4756150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/>
              <a:t>22.66 apps per user</a:t>
            </a:r>
          </a:p>
          <a:p>
            <a:r>
              <a:rPr lang="en-US" sz="2400" dirty="0" smtClean="0"/>
              <a:t>3.19 common apps per pair of users</a:t>
            </a:r>
          </a:p>
          <a:p>
            <a:r>
              <a:rPr lang="en-US" sz="2400" dirty="0"/>
              <a:t>3.03 permissions per </a:t>
            </a:r>
            <a:r>
              <a:rPr lang="en-US" sz="2400" dirty="0" smtClean="0"/>
              <a:t>app</a:t>
            </a:r>
          </a:p>
          <a:p>
            <a:endParaRPr lang="en-US" sz="2400" dirty="0"/>
          </a:p>
          <a:p>
            <a:r>
              <a:rPr lang="en-US" sz="2400" dirty="0" smtClean="0"/>
              <a:t>Agreement of users’ decisions:</a:t>
            </a:r>
            <a:endParaRPr lang="en-US" sz="2000" dirty="0" smtClean="0"/>
          </a:p>
          <a:p>
            <a:pPr lvl="1"/>
            <a:r>
              <a:rPr lang="en-US" sz="2000" dirty="0" smtClean="0"/>
              <a:t>63.9% of app-permission pairs have 80% agreement.</a:t>
            </a:r>
          </a:p>
          <a:p>
            <a:pPr marL="457200" lvl="1" indent="0">
              <a:buNone/>
            </a:pPr>
            <a:r>
              <a:rPr lang="en-US" sz="1700" dirty="0" smtClean="0"/>
              <a:t>(If we consider pairs with &gt;= 5 users, </a:t>
            </a:r>
          </a:p>
          <a:p>
            <a:pPr marL="457200" lvl="1" indent="0">
              <a:buNone/>
            </a:pPr>
            <a:r>
              <a:rPr lang="en-US" sz="1700" dirty="0" smtClean="0"/>
              <a:t>the percentage drops to 51.4%)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4064946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settings for each 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5789"/>
          </a:xfrm>
        </p:spPr>
        <p:txBody>
          <a:bodyPr>
            <a:normAutofit fontScale="77500" lnSpcReduction="20000"/>
          </a:bodyPr>
          <a:lstStyle/>
          <a:p>
            <a:r>
              <a:rPr lang="en-US" i="1" dirty="0"/>
              <a:t>f</a:t>
            </a:r>
            <a:r>
              <a:rPr lang="en-US" i="1" dirty="0" smtClean="0"/>
              <a:t>:  {user</a:t>
            </a:r>
            <a:r>
              <a:rPr lang="en-US" i="1" dirty="0"/>
              <a:t>, app, </a:t>
            </a:r>
            <a:r>
              <a:rPr lang="en-US" i="1" dirty="0" smtClean="0"/>
              <a:t>permission} </a:t>
            </a:r>
            <a:r>
              <a:rPr lang="en-US" altLang="zh-CN" i="1" dirty="0" smtClean="0"/>
              <a:t>→ </a:t>
            </a:r>
            <a:r>
              <a:rPr lang="en-US" i="1" dirty="0" smtClean="0"/>
              <a:t>decision</a:t>
            </a:r>
            <a:r>
              <a:rPr lang="en-US" dirty="0" smtClean="0"/>
              <a:t> </a:t>
            </a:r>
          </a:p>
          <a:p>
            <a:r>
              <a:rPr lang="en-US" dirty="0" smtClean="0"/>
              <a:t>Predicting “Allow” and “Deny”.</a:t>
            </a:r>
          </a:p>
          <a:p>
            <a:r>
              <a:rPr lang="en-US" dirty="0" smtClean="0"/>
              <a:t>Large-scale corpus:</a:t>
            </a:r>
          </a:p>
          <a:p>
            <a:pPr lvl="1"/>
            <a:r>
              <a:rPr lang="en-US" dirty="0" smtClean="0"/>
              <a:t>239K users,  12K apps, 14.5M records</a:t>
            </a:r>
          </a:p>
          <a:p>
            <a:endParaRPr lang="en-US" dirty="0" smtClean="0"/>
          </a:p>
          <a:p>
            <a:r>
              <a:rPr lang="en-US" dirty="0" smtClean="0"/>
              <a:t>Split of training &amp; testing on users</a:t>
            </a:r>
          </a:p>
          <a:p>
            <a:pPr lvl="1"/>
            <a:r>
              <a:rPr lang="en-US" dirty="0" smtClean="0"/>
              <a:t>Training set: users’ decisions are all known</a:t>
            </a:r>
          </a:p>
          <a:p>
            <a:pPr lvl="1"/>
            <a:r>
              <a:rPr lang="en-US" dirty="0" smtClean="0"/>
              <a:t>Testing set: users’ decisions of only 20% of their apps are known</a:t>
            </a:r>
          </a:p>
          <a:p>
            <a:pPr lvl="1"/>
            <a:r>
              <a:rPr lang="en-US" dirty="0" smtClean="0"/>
              <a:t>10-fold cross validation</a:t>
            </a:r>
          </a:p>
          <a:p>
            <a:r>
              <a:rPr lang="en-US" dirty="0" smtClean="0"/>
              <a:t>Linear-kernel SVM</a:t>
            </a:r>
          </a:p>
          <a:p>
            <a:pPr lvl="1"/>
            <a:r>
              <a:rPr lang="en-US" dirty="0" smtClean="0"/>
              <a:t>L2-loss dual SVM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709913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Pure Prediction vs. Interactive Model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495945" y="1161772"/>
            <a:ext cx="3648055" cy="496814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dirty="0" smtClean="0"/>
              <a:t>With more labeling of users, we can increase the accuracy of our predictions.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smtClean="0"/>
              <a:t>If users can label an additional 10% of their permission decisions, the </a:t>
            </a:r>
            <a:r>
              <a:rPr lang="en-US" sz="2400" b="1" dirty="0" smtClean="0"/>
              <a:t>prediction accuracy will climb from 87.8% to 91.8%...and that’s only 6 questions…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b="1" dirty="0" smtClean="0"/>
              <a:t>At 20% (about 12 questions), accuracy climbs to 94%!</a:t>
            </a:r>
            <a:endParaRPr lang="en-US" sz="2400" b="1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391798"/>
            <a:ext cx="5280240" cy="35902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149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62" y="1803534"/>
            <a:ext cx="4540441" cy="2630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kmeans_k3_pdf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604" y="1581956"/>
            <a:ext cx="4143220" cy="41432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16947" y="5506105"/>
            <a:ext cx="819276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Profile Descriptions &amp; Heat map of users’ average decisions </a:t>
            </a:r>
          </a:p>
          <a:p>
            <a:r>
              <a:rPr lang="en-US" dirty="0" smtClean="0"/>
              <a:t>when K=3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74675" y="152400"/>
            <a:ext cx="8001000" cy="609600"/>
          </a:xfrm>
        </p:spPr>
        <p:txBody>
          <a:bodyPr/>
          <a:lstStyle/>
          <a:p>
            <a:r>
              <a:rPr lang="en-US" dirty="0" smtClean="0"/>
              <a:t>And Profiles Can Help too (e.g. K=3)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634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Concluding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0559" y="914400"/>
            <a:ext cx="8712087" cy="5105400"/>
          </a:xfrm>
        </p:spPr>
        <p:txBody>
          <a:bodyPr/>
          <a:lstStyle/>
          <a:p>
            <a:r>
              <a:rPr lang="en-US" dirty="0" smtClean="0"/>
              <a:t>Mobile App Security and Privacy is critical to the reputation of app stores</a:t>
            </a:r>
          </a:p>
          <a:p>
            <a:r>
              <a:rPr lang="en-US" dirty="0" smtClean="0"/>
              <a:t>Complex data flows &amp; complex value chain</a:t>
            </a:r>
          </a:p>
          <a:p>
            <a:r>
              <a:rPr lang="en-US" dirty="0" smtClean="0"/>
              <a:t>Long-term goal: </a:t>
            </a:r>
            <a:r>
              <a:rPr lang="en-US" b="1" dirty="0" smtClean="0"/>
              <a:t>Intelligent privacy assistants</a:t>
            </a:r>
          </a:p>
          <a:p>
            <a:pPr lvl="1"/>
            <a:r>
              <a:rPr lang="en-US" dirty="0" smtClean="0"/>
              <a:t>Help scale to interactions with a large number of apps and services</a:t>
            </a:r>
          </a:p>
          <a:p>
            <a:pPr lvl="1"/>
            <a:r>
              <a:rPr lang="en-US" dirty="0" smtClean="0"/>
              <a:t>Learn user preferences </a:t>
            </a:r>
          </a:p>
          <a:p>
            <a:pPr lvl="1"/>
            <a:r>
              <a:rPr lang="en-US" dirty="0" smtClean="0"/>
              <a:t>Can selectively enter in dialogues with users and nudge them towards safer practices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852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674" y="152400"/>
            <a:ext cx="8569325" cy="609600"/>
          </a:xfrm>
        </p:spPr>
        <p:txBody>
          <a:bodyPr/>
          <a:lstStyle/>
          <a:p>
            <a:r>
              <a:rPr lang="en-US" dirty="0" smtClean="0"/>
              <a:t>Very Specific Regulations (US Examples)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11506"/>
            <a:ext cx="8954947" cy="5105400"/>
          </a:xfrm>
        </p:spPr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sz="2700" dirty="0" smtClean="0"/>
              <a:t>Financial Services</a:t>
            </a:r>
          </a:p>
          <a:p>
            <a:pPr lvl="1">
              <a:buFont typeface="Wingdings" pitchFamily="2" charset="2"/>
              <a:buChar char="q"/>
            </a:pPr>
            <a:r>
              <a:rPr lang="en-US" sz="1700" dirty="0" smtClean="0"/>
              <a:t>SEC  Rule 17a-4, NASD 3010: </a:t>
            </a:r>
            <a:r>
              <a:rPr lang="en-US" sz="1700" b="1" dirty="0" smtClean="0"/>
              <a:t>retain and protect integrity of communications</a:t>
            </a:r>
          </a:p>
          <a:p>
            <a:pPr lvl="1">
              <a:buFont typeface="Wingdings" pitchFamily="2" charset="2"/>
              <a:buChar char="q"/>
            </a:pPr>
            <a:r>
              <a:rPr lang="en-US" sz="1700" dirty="0" smtClean="0"/>
              <a:t> FINRA 11-39 includes provisions for the use of personal devices – requirements apply </a:t>
            </a:r>
            <a:r>
              <a:rPr lang="en-US" sz="1700" b="1" dirty="0" smtClean="0">
                <a:solidFill>
                  <a:srgbClr val="3333CC"/>
                </a:solidFill>
              </a:rPr>
              <a:t>independently of whether the device is company-owned or employee-owned</a:t>
            </a:r>
          </a:p>
          <a:p>
            <a:pPr>
              <a:buFont typeface="Wingdings" pitchFamily="2" charset="2"/>
              <a:buChar char="q"/>
            </a:pPr>
            <a:r>
              <a:rPr lang="en-US" sz="2700" dirty="0" smtClean="0"/>
              <a:t>Health Care</a:t>
            </a:r>
          </a:p>
          <a:p>
            <a:pPr lvl="1">
              <a:buFont typeface="Wingdings" pitchFamily="2" charset="2"/>
              <a:buChar char="q"/>
            </a:pPr>
            <a:r>
              <a:rPr lang="en-US" sz="1700" b="1" dirty="0" smtClean="0"/>
              <a:t>HIPAA and HITECH – “Protected Health Information” (“PHI”)</a:t>
            </a:r>
          </a:p>
          <a:p>
            <a:pPr lvl="1">
              <a:buFont typeface="Wingdings" pitchFamily="2" charset="2"/>
              <a:buChar char="q"/>
            </a:pPr>
            <a:r>
              <a:rPr lang="en-US" sz="1700" dirty="0" smtClean="0"/>
              <a:t>Protect </a:t>
            </a:r>
            <a:r>
              <a:rPr lang="en-US" sz="1700" b="1" dirty="0" smtClean="0">
                <a:solidFill>
                  <a:srgbClr val="3333CC"/>
                </a:solidFill>
              </a:rPr>
              <a:t>private data, including BYOD devices</a:t>
            </a:r>
          </a:p>
          <a:p>
            <a:pPr lvl="1">
              <a:buFont typeface="Wingdings" pitchFamily="2" charset="2"/>
              <a:buChar char="q"/>
            </a:pPr>
            <a:r>
              <a:rPr lang="en-US" sz="1700" dirty="0" smtClean="0"/>
              <a:t>All corporate email, data and documents has to be encrypted – both in transit and at rest on all devices</a:t>
            </a:r>
          </a:p>
          <a:p>
            <a:pPr lvl="1">
              <a:buFont typeface="Wingdings" pitchFamily="2" charset="2"/>
              <a:buChar char="q"/>
            </a:pPr>
            <a:r>
              <a:rPr lang="en-US" sz="1700" b="1" dirty="0" smtClean="0">
                <a:solidFill>
                  <a:srgbClr val="3333CC"/>
                </a:solidFill>
              </a:rPr>
              <a:t>Remotely configure and manage device policies</a:t>
            </a:r>
          </a:p>
          <a:p>
            <a:pPr lvl="1">
              <a:buFont typeface="Wingdings" pitchFamily="2" charset="2"/>
              <a:buChar char="q"/>
            </a:pPr>
            <a:r>
              <a:rPr lang="en-US" sz="1700" dirty="0" smtClean="0"/>
              <a:t>Monitor device integrity</a:t>
            </a:r>
          </a:p>
          <a:p>
            <a:pPr lvl="1">
              <a:buFont typeface="Wingdings" pitchFamily="2" charset="2"/>
              <a:buChar char="q"/>
            </a:pPr>
            <a:r>
              <a:rPr lang="en-US" sz="1700" dirty="0" smtClean="0"/>
              <a:t>Protection against malware and cyber threats</a:t>
            </a:r>
          </a:p>
          <a:p>
            <a:pPr lvl="1">
              <a:buFont typeface="Wingdings" pitchFamily="2" charset="2"/>
              <a:buChar char="q"/>
            </a:pPr>
            <a:r>
              <a:rPr lang="en-US" sz="1700" b="1" dirty="0" smtClean="0">
                <a:solidFill>
                  <a:srgbClr val="3333CC"/>
                </a:solidFill>
              </a:rPr>
              <a:t>Up to $1.5M penalty per data breach</a:t>
            </a:r>
            <a:endParaRPr lang="en-US" sz="1700" b="1" dirty="0">
              <a:solidFill>
                <a:srgbClr val="3333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3237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 smtClean="0"/>
              <a:t>Required:</a:t>
            </a:r>
            <a:r>
              <a:rPr lang="en-US" sz="2000" dirty="0" smtClean="0"/>
              <a:t> These slides</a:t>
            </a:r>
          </a:p>
          <a:p>
            <a:pPr marL="471487" lvl="1" indent="0">
              <a:buNone/>
            </a:pP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78656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9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Q&amp;A</a:t>
            </a:r>
          </a:p>
        </p:txBody>
      </p:sp>
      <p:pic>
        <p:nvPicPr>
          <p:cNvPr id="1660931" name="Picture 3" descr="wireless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344613" y="981075"/>
            <a:ext cx="5543550" cy="5311775"/>
          </a:xfrm>
          <a:noFill/>
          <a:ln/>
        </p:spPr>
      </p:pic>
      <p:sp>
        <p:nvSpPr>
          <p:cNvPr id="1660932" name="Text Box 4"/>
          <p:cNvSpPr txBox="1">
            <a:spLocks noChangeArrowheads="1"/>
          </p:cNvSpPr>
          <p:nvPr/>
        </p:nvSpPr>
        <p:spPr bwMode="auto">
          <a:xfrm rot="-5400000">
            <a:off x="5707062" y="4040188"/>
            <a:ext cx="3438525" cy="48895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pPr eaLnBrk="0" hangingPunct="0">
              <a:spcBef>
                <a:spcPct val="0"/>
              </a:spcBef>
            </a:pPr>
            <a:r>
              <a:rPr lang="en-US" sz="1300" i="1">
                <a:latin typeface="Times New Roman" pitchFamily="18" charset="0"/>
              </a:rPr>
              <a:t>Source:</a:t>
            </a:r>
          </a:p>
          <a:p>
            <a:pPr eaLnBrk="0" hangingPunct="0">
              <a:spcBef>
                <a:spcPct val="0"/>
              </a:spcBef>
            </a:pPr>
            <a:r>
              <a:rPr lang="en-US" sz="1300" i="1">
                <a:latin typeface="Times New Roman" pitchFamily="18" charset="0"/>
              </a:rPr>
              <a:t>http://www.rudezone.com/cartoon4/wireless.html</a:t>
            </a:r>
          </a:p>
        </p:txBody>
      </p:sp>
    </p:spTree>
    <p:extLst>
      <p:ext uri="{BB962C8B-B14F-4D97-AF65-F5344CB8AC3E}">
        <p14:creationId xmlns:p14="http://schemas.microsoft.com/office/powerpoint/2010/main" val="154281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We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501" y="997352"/>
            <a:ext cx="8458200" cy="510540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200" i="1" dirty="0" smtClean="0"/>
              <a:t>Malware protection</a:t>
            </a:r>
          </a:p>
          <a:p>
            <a:pPr>
              <a:buFont typeface="Arial" pitchFamily="34" charset="0"/>
              <a:buChar char="•"/>
            </a:pPr>
            <a:r>
              <a:rPr lang="en-US" sz="2200" b="1" dirty="0" smtClean="0"/>
              <a:t>Mobile Device Management – over the air</a:t>
            </a:r>
          </a:p>
          <a:p>
            <a:pPr lvl="1">
              <a:buFont typeface="Arial" pitchFamily="34" charset="0"/>
              <a:buChar char="•"/>
            </a:pPr>
            <a:r>
              <a:rPr lang="en-US" sz="2200" dirty="0" smtClean="0"/>
              <a:t>Remote wipe, strong passwords, time-outs</a:t>
            </a:r>
          </a:p>
          <a:p>
            <a:pPr lvl="1">
              <a:buFont typeface="Arial" pitchFamily="34" charset="0"/>
              <a:buChar char="•"/>
            </a:pPr>
            <a:r>
              <a:rPr lang="en-US" sz="2200" dirty="0" smtClean="0"/>
              <a:t>Limit BYOD to supported versions of OSs, storage encryption, </a:t>
            </a:r>
            <a:r>
              <a:rPr lang="en-US" sz="2200" dirty="0" err="1" smtClean="0"/>
              <a:t>nb</a:t>
            </a:r>
            <a:r>
              <a:rPr lang="en-US" sz="2200" dirty="0" smtClean="0"/>
              <a:t>. of failed logins, etc.</a:t>
            </a:r>
          </a:p>
          <a:p>
            <a:pPr lvl="2">
              <a:buFont typeface="Arial" pitchFamily="34" charset="0"/>
              <a:buChar char="•"/>
            </a:pPr>
            <a:r>
              <a:rPr lang="en-US" sz="2200" dirty="0" smtClean="0"/>
              <a:t>May require a transition period</a:t>
            </a:r>
          </a:p>
          <a:p>
            <a:pPr>
              <a:buFont typeface="Arial" pitchFamily="34" charset="0"/>
              <a:buChar char="•"/>
            </a:pPr>
            <a:r>
              <a:rPr lang="en-US" sz="2200" b="1" dirty="0" smtClean="0"/>
              <a:t>Separate containers for sensitive corporate apps and data</a:t>
            </a:r>
          </a:p>
          <a:p>
            <a:pPr lvl="1">
              <a:buFont typeface="Arial" pitchFamily="34" charset="0"/>
              <a:buChar char="•"/>
            </a:pPr>
            <a:r>
              <a:rPr lang="en-US" sz="2200" dirty="0" smtClean="0"/>
              <a:t>Possibly limit remote wipe to corporate container</a:t>
            </a:r>
          </a:p>
          <a:p>
            <a:pPr>
              <a:buFont typeface="Arial" pitchFamily="34" charset="0"/>
              <a:buChar char="•"/>
            </a:pPr>
            <a:r>
              <a:rPr lang="en-US" sz="2200" dirty="0" smtClean="0"/>
              <a:t>Enlist </a:t>
            </a:r>
            <a:r>
              <a:rPr lang="en-US" sz="2200" b="1" dirty="0" smtClean="0"/>
              <a:t>help of phone carriers </a:t>
            </a:r>
            <a:r>
              <a:rPr lang="en-US" sz="2200" dirty="0" smtClean="0"/>
              <a:t>– e.g. SMS filtering</a:t>
            </a:r>
          </a:p>
          <a:p>
            <a:pPr>
              <a:buFont typeface="Arial" pitchFamily="34" charset="0"/>
              <a:buChar char="•"/>
            </a:pPr>
            <a:r>
              <a:rPr lang="en-US" sz="2200" b="1" dirty="0" smtClean="0"/>
              <a:t>Educate Users</a:t>
            </a:r>
          </a:p>
          <a:p>
            <a:pPr>
              <a:buFont typeface="Arial" pitchFamily="34" charset="0"/>
              <a:buChar char="•"/>
            </a:pPr>
            <a:r>
              <a:rPr lang="en-US" sz="2200" dirty="0" smtClean="0"/>
              <a:t>Continue to </a:t>
            </a:r>
            <a:r>
              <a:rPr lang="en-US" sz="2200" b="1" dirty="0" smtClean="0"/>
              <a:t>follow developments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37172071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Device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904" y="957805"/>
            <a:ext cx="8839200" cy="5105400"/>
          </a:xfrm>
        </p:spPr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sz="2100" dirty="0" smtClean="0"/>
              <a:t>Support </a:t>
            </a:r>
            <a:r>
              <a:rPr lang="en-US" sz="2100" b="1" dirty="0" smtClean="0"/>
              <a:t>over-the-air configuration and management of mobile devices</a:t>
            </a:r>
          </a:p>
          <a:p>
            <a:pPr lvl="1">
              <a:buFont typeface="Arial" pitchFamily="34" charset="0"/>
              <a:buChar char="•"/>
            </a:pPr>
            <a:r>
              <a:rPr lang="en-US" sz="2100" dirty="0" smtClean="0"/>
              <a:t>Settings, apps, data – </a:t>
            </a:r>
            <a:r>
              <a:rPr lang="en-US" sz="2100" b="1" dirty="0" smtClean="0"/>
              <a:t>a lot more than email &amp; calendar</a:t>
            </a:r>
          </a:p>
          <a:p>
            <a:pPr lvl="1">
              <a:buFont typeface="Arial" pitchFamily="34" charset="0"/>
              <a:buChar char="•"/>
            </a:pPr>
            <a:r>
              <a:rPr lang="en-US" sz="2100" dirty="0" smtClean="0"/>
              <a:t>Monitoring</a:t>
            </a:r>
          </a:p>
          <a:p>
            <a:pPr>
              <a:buFont typeface="Arial" pitchFamily="34" charset="0"/>
              <a:buChar char="•"/>
            </a:pPr>
            <a:r>
              <a:rPr lang="en-US" sz="2100" dirty="0" smtClean="0"/>
              <a:t>Allows companies to enforce consistent policies in a BYOD context</a:t>
            </a:r>
          </a:p>
          <a:p>
            <a:pPr lvl="1">
              <a:buFont typeface="Arial" pitchFamily="34" charset="0"/>
              <a:buChar char="•"/>
            </a:pPr>
            <a:r>
              <a:rPr lang="en-US" sz="2100" b="1" dirty="0" smtClean="0"/>
              <a:t>Multiple devices, multiple OSs, multiple operators</a:t>
            </a:r>
          </a:p>
          <a:p>
            <a:pPr lvl="1">
              <a:buFont typeface="Arial" pitchFamily="34" charset="0"/>
              <a:buChar char="•"/>
            </a:pPr>
            <a:r>
              <a:rPr lang="en-US" sz="2100" dirty="0" smtClean="0"/>
              <a:t>Both company-owned and employee-owned (BYOD)</a:t>
            </a:r>
          </a:p>
          <a:p>
            <a:pPr>
              <a:buFont typeface="Arial" pitchFamily="34" charset="0"/>
              <a:buChar char="•"/>
            </a:pPr>
            <a:r>
              <a:rPr lang="en-US" sz="2100" b="1" dirty="0" smtClean="0"/>
              <a:t>Complex tradeoffs </a:t>
            </a:r>
            <a:r>
              <a:rPr lang="en-US" sz="2100" dirty="0" smtClean="0"/>
              <a:t>between productivity/empowering employees &amp; security</a:t>
            </a:r>
          </a:p>
          <a:p>
            <a:pPr lvl="1">
              <a:buFont typeface="Arial" pitchFamily="34" charset="0"/>
              <a:buChar char="•"/>
            </a:pPr>
            <a:r>
              <a:rPr lang="en-US" sz="2100" dirty="0" smtClean="0"/>
              <a:t>Needs to be supplemented with </a:t>
            </a:r>
            <a:r>
              <a:rPr lang="en-US" sz="2100" b="1" dirty="0" smtClean="0"/>
              <a:t>employee training</a:t>
            </a:r>
          </a:p>
          <a:p>
            <a:pPr>
              <a:buFont typeface="Arial" pitchFamily="34" charset="0"/>
              <a:buChar char="•"/>
            </a:pPr>
            <a:endParaRPr lang="en-US" sz="2100" dirty="0" smtClean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7873871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MDM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Server or cloud (</a:t>
            </a:r>
            <a:r>
              <a:rPr lang="en-US" b="1" dirty="0" err="1" smtClean="0"/>
              <a:t>SaaS</a:t>
            </a:r>
            <a:r>
              <a:rPr lang="en-US" b="1" dirty="0" smtClean="0"/>
              <a:t>) component</a:t>
            </a:r>
            <a:r>
              <a:rPr lang="en-US" dirty="0" smtClean="0"/>
              <a:t>: sends management commands to mobile devices</a:t>
            </a:r>
          </a:p>
          <a:p>
            <a:pPr lvl="1"/>
            <a:r>
              <a:rPr lang="en-US" dirty="0" smtClean="0"/>
              <a:t>Apps, settings, data, commands</a:t>
            </a:r>
          </a:p>
          <a:p>
            <a:r>
              <a:rPr lang="en-US" b="1" dirty="0" smtClean="0"/>
              <a:t>Client component </a:t>
            </a:r>
            <a:r>
              <a:rPr lang="en-US" dirty="0" smtClean="0"/>
              <a:t>running on the mobile device</a:t>
            </a:r>
          </a:p>
          <a:p>
            <a:pPr lvl="1"/>
            <a:r>
              <a:rPr lang="en-US" dirty="0" smtClean="0"/>
              <a:t>Responsible for executing commands received and for reporting</a:t>
            </a:r>
          </a:p>
          <a:p>
            <a:r>
              <a:rPr lang="en-US" dirty="0" smtClean="0"/>
              <a:t>Commands sometimes sent as binary SMS 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03857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rofile">
  <a:themeElements>
    <a:clrScheme name="Profile 9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A3B2C1"/>
      </a:accent1>
      <a:accent2>
        <a:srgbClr val="CC0000"/>
      </a:accent2>
      <a:accent3>
        <a:srgbClr val="FFFFFF"/>
      </a:accent3>
      <a:accent4>
        <a:srgbClr val="000000"/>
      </a:accent4>
      <a:accent5>
        <a:srgbClr val="CED5DD"/>
      </a:accent5>
      <a:accent6>
        <a:srgbClr val="B90000"/>
      </a:accent6>
      <a:hlink>
        <a:srgbClr val="336699"/>
      </a:hlink>
      <a:folHlink>
        <a:srgbClr val="003366"/>
      </a:folHlink>
    </a:clrScheme>
    <a:fontScheme name="Profile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3000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Profile</Template>
  <TotalTime>32885</TotalTime>
  <Words>2503</Words>
  <Application>Microsoft Macintosh PowerPoint</Application>
  <PresentationFormat>On-screen Show (4:3)</PresentationFormat>
  <Paragraphs>441</Paragraphs>
  <Slides>61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2" baseType="lpstr">
      <vt:lpstr>Profile</vt:lpstr>
      <vt:lpstr>Mobile Security &amp; Privacy Revisited</vt:lpstr>
      <vt:lpstr>Practical Info</vt:lpstr>
      <vt:lpstr>Outline</vt:lpstr>
      <vt:lpstr>BYOD &amp; Mobile Security:  An Enterprise Perspective</vt:lpstr>
      <vt:lpstr>Reconciling BYOD and Security</vt:lpstr>
      <vt:lpstr>Very Specific Regulations (US Examples)</vt:lpstr>
      <vt:lpstr>What Can We Do?</vt:lpstr>
      <vt:lpstr>Mobile Device Management</vt:lpstr>
      <vt:lpstr>MDM Architecture</vt:lpstr>
      <vt:lpstr>Fixmo: Example of a Product</vt:lpstr>
      <vt:lpstr>Fixmo Sentinel Integrity Services</vt:lpstr>
      <vt:lpstr>Fixmo Sentinel MDM</vt:lpstr>
      <vt:lpstr>FixMo SafeZone</vt:lpstr>
      <vt:lpstr>FixMo SafeZone</vt:lpstr>
      <vt:lpstr>Fixmo AppZone</vt:lpstr>
      <vt:lpstr>Understanding the Limitations of MDM</vt:lpstr>
      <vt:lpstr>Mobile APP SECURITY AND PRIVACY</vt:lpstr>
      <vt:lpstr>Apps Often Collect More than They Need</vt:lpstr>
      <vt:lpstr>People’s Response When They Find Out…</vt:lpstr>
      <vt:lpstr>Data Gathering ---- Sept 2012</vt:lpstr>
      <vt:lpstr>Dissect Android Apps - Tools</vt:lpstr>
      <vt:lpstr>Analysis of Android Apps</vt:lpstr>
      <vt:lpstr>Uses of 3rd-party Libraries</vt:lpstr>
      <vt:lpstr>Categories of 3rd-Party Libraries (Top 400)</vt:lpstr>
      <vt:lpstr>Permission Breakdown by Purpose</vt:lpstr>
      <vt:lpstr>Identify Patterns in App Behaviors</vt:lpstr>
      <vt:lpstr>Hierarchical Clustering of Apps</vt:lpstr>
      <vt:lpstr>Characteristics of Each Cluster</vt:lpstr>
      <vt:lpstr>Characteristics of Each Cluster</vt:lpstr>
      <vt:lpstr>Cluster 3 – Ad powered (19.70%)</vt:lpstr>
      <vt:lpstr>Characteristics of Each Cluster</vt:lpstr>
      <vt:lpstr>Cluster 5– Multi-purposes (16.10%)</vt:lpstr>
      <vt:lpstr>Explosion in Number of Privacy Settings (iOS)</vt:lpstr>
      <vt:lpstr>Explosion in Number of Privacy Settings (Android)</vt:lpstr>
      <vt:lpstr>Are All these Settings Good or Bad?</vt:lpstr>
      <vt:lpstr>Data Collection</vt:lpstr>
      <vt:lpstr>Participants </vt:lpstr>
      <vt:lpstr>Android Permissions: Purpose Matters!</vt:lpstr>
      <vt:lpstr>Do All Users Feel the Same Way?</vt:lpstr>
      <vt:lpstr>PowerPoint Presentation</vt:lpstr>
      <vt:lpstr>Hierarchical Clustering</vt:lpstr>
      <vt:lpstr>How Do These Clusters Differ?</vt:lpstr>
      <vt:lpstr>The Unconcerned</vt:lpstr>
      <vt:lpstr>Fence-Sitters</vt:lpstr>
      <vt:lpstr>Conservatives</vt:lpstr>
      <vt:lpstr>Advanced Users</vt:lpstr>
      <vt:lpstr>Select Privacy Profile</vt:lpstr>
      <vt:lpstr>Theoretical Bounds on Predicting Individual’s Privacy Preferences</vt:lpstr>
      <vt:lpstr>PowerPoint Presentation</vt:lpstr>
      <vt:lpstr>LBE Privacy Guard</vt:lpstr>
      <vt:lpstr>PowerPoint Presentation</vt:lpstr>
      <vt:lpstr>PowerPoint Presentation</vt:lpstr>
      <vt:lpstr>LBE Data Set</vt:lpstr>
      <vt:lpstr>Data Preprocessing</vt:lpstr>
      <vt:lpstr>Diversity of users’ preferences</vt:lpstr>
      <vt:lpstr>Predicting settings for each user</vt:lpstr>
      <vt:lpstr>Pure Prediction vs. Interactive Model</vt:lpstr>
      <vt:lpstr>And Profiles Can Help too (e.g. K=3)</vt:lpstr>
      <vt:lpstr>Concluding Remarks</vt:lpstr>
      <vt:lpstr>References</vt:lpstr>
      <vt:lpstr>Q&amp;A</vt:lpstr>
    </vt:vector>
  </TitlesOfParts>
  <Company>GSIA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Auction and Fixed Price</dc:title>
  <dc:creator>Xin Wang</dc:creator>
  <cp:lastModifiedBy>Norman</cp:lastModifiedBy>
  <cp:revision>1438</cp:revision>
  <cp:lastPrinted>1601-01-01T00:00:00Z</cp:lastPrinted>
  <dcterms:created xsi:type="dcterms:W3CDTF">2002-10-03T03:03:24Z</dcterms:created>
  <dcterms:modified xsi:type="dcterms:W3CDTF">2013-11-14T19:27:19Z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5</vt:i4>
  </property>
</Properties>
</file>

<file path=docProps/thumbnail.jpeg>
</file>